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2" r:id="rId7"/>
    <p:sldId id="263" r:id="rId8"/>
    <p:sldId id="264" r:id="rId9"/>
    <p:sldId id="265" r:id="rId10"/>
    <p:sldId id="270" r:id="rId11"/>
    <p:sldId id="288" r:id="rId12"/>
    <p:sldId id="269" r:id="rId13"/>
    <p:sldId id="271" r:id="rId14"/>
    <p:sldId id="272" r:id="rId15"/>
    <p:sldId id="278" r:id="rId16"/>
    <p:sldId id="279" r:id="rId17"/>
    <p:sldId id="277" r:id="rId18"/>
    <p:sldId id="280" r:id="rId19"/>
    <p:sldId id="285" r:id="rId20"/>
    <p:sldId id="286" r:id="rId21"/>
    <p:sldId id="283" r:id="rId22"/>
    <p:sldId id="284"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B71D8CC9-58FF-4C3A-8251-9096579F056B}" type="datetimeFigureOut">
              <a:rPr lang="en-US" smtClean="0"/>
              <a:pPr/>
              <a:t>9/20/2010</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A1517C8E-5E78-4D93-A0A1-B4D7B1820152}"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71D8CC9-58FF-4C3A-8251-9096579F056B}" type="datetimeFigureOut">
              <a:rPr lang="en-US" smtClean="0"/>
              <a:pPr/>
              <a:t>9/20/2010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517C8E-5E78-4D93-A0A1-B4D7B182015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71D8CC9-58FF-4C3A-8251-9096579F056B}" type="datetimeFigureOut">
              <a:rPr lang="en-US" smtClean="0"/>
              <a:pPr/>
              <a:t>9/20/2010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517C8E-5E78-4D93-A0A1-B4D7B182015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B71D8CC9-58FF-4C3A-8251-9096579F056B}" type="datetimeFigureOut">
              <a:rPr lang="en-US" smtClean="0"/>
              <a:pPr/>
              <a:t>9/20/2010</a:t>
            </a:fld>
            <a:endParaRPr lang="en-US"/>
          </a:p>
        </p:txBody>
      </p:sp>
      <p:sp>
        <p:nvSpPr>
          <p:cNvPr id="9" name="Slide Number Placeholder 8"/>
          <p:cNvSpPr>
            <a:spLocks noGrp="1"/>
          </p:cNvSpPr>
          <p:nvPr>
            <p:ph type="sldNum" sz="quarter" idx="15"/>
          </p:nvPr>
        </p:nvSpPr>
        <p:spPr/>
        <p:txBody>
          <a:bodyPr rtlCol="0"/>
          <a:lstStyle/>
          <a:p>
            <a:fld id="{A1517C8E-5E78-4D93-A0A1-B4D7B1820152}"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B71D8CC9-58FF-4C3A-8251-9096579F056B}" type="datetimeFigureOut">
              <a:rPr lang="en-US" smtClean="0"/>
              <a:pPr/>
              <a:t>9/20/2010</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A1517C8E-5E78-4D93-A0A1-B4D7B182015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B71D8CC9-58FF-4C3A-8251-9096579F056B}" type="datetimeFigureOut">
              <a:rPr lang="en-US" smtClean="0"/>
              <a:pPr/>
              <a:t>9/20/2010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517C8E-5E78-4D93-A0A1-B4D7B1820152}"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B71D8CC9-58FF-4C3A-8251-9096579F056B}" type="datetimeFigureOut">
              <a:rPr lang="en-US" smtClean="0"/>
              <a:pPr/>
              <a:t>9/20/2010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517C8E-5E78-4D93-A0A1-B4D7B1820152}"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B71D8CC9-58FF-4C3A-8251-9096579F056B}" type="datetimeFigureOut">
              <a:rPr lang="en-US" smtClean="0"/>
              <a:pPr/>
              <a:t>9/20/2010</a:t>
            </a:fld>
            <a:endParaRPr lang="en-US"/>
          </a:p>
        </p:txBody>
      </p:sp>
      <p:sp>
        <p:nvSpPr>
          <p:cNvPr id="7" name="Slide Number Placeholder 6"/>
          <p:cNvSpPr>
            <a:spLocks noGrp="1"/>
          </p:cNvSpPr>
          <p:nvPr>
            <p:ph type="sldNum" sz="quarter" idx="11"/>
          </p:nvPr>
        </p:nvSpPr>
        <p:spPr/>
        <p:txBody>
          <a:bodyPr rtlCol="0"/>
          <a:lstStyle/>
          <a:p>
            <a:fld id="{A1517C8E-5E78-4D93-A0A1-B4D7B1820152}"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1D8CC9-58FF-4C3A-8251-9096579F056B}" type="datetimeFigureOut">
              <a:rPr lang="en-US" smtClean="0"/>
              <a:pPr/>
              <a:t>9/20/2010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517C8E-5E78-4D93-A0A1-B4D7B182015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B71D8CC9-58FF-4C3A-8251-9096579F056B}" type="datetimeFigureOut">
              <a:rPr lang="en-US" smtClean="0"/>
              <a:pPr/>
              <a:t>9/20/2010</a:t>
            </a:fld>
            <a:endParaRPr lang="en-US"/>
          </a:p>
        </p:txBody>
      </p:sp>
      <p:sp>
        <p:nvSpPr>
          <p:cNvPr id="22" name="Slide Number Placeholder 21"/>
          <p:cNvSpPr>
            <a:spLocks noGrp="1"/>
          </p:cNvSpPr>
          <p:nvPr>
            <p:ph type="sldNum" sz="quarter" idx="15"/>
          </p:nvPr>
        </p:nvSpPr>
        <p:spPr/>
        <p:txBody>
          <a:bodyPr rtlCol="0"/>
          <a:lstStyle/>
          <a:p>
            <a:fld id="{A1517C8E-5E78-4D93-A0A1-B4D7B1820152}"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B71D8CC9-58FF-4C3A-8251-9096579F056B}" type="datetimeFigureOut">
              <a:rPr lang="en-US" smtClean="0"/>
              <a:pPr/>
              <a:t>9/20/2010</a:t>
            </a:fld>
            <a:endParaRPr lang="en-US"/>
          </a:p>
        </p:txBody>
      </p:sp>
      <p:sp>
        <p:nvSpPr>
          <p:cNvPr id="18" name="Slide Number Placeholder 17"/>
          <p:cNvSpPr>
            <a:spLocks noGrp="1"/>
          </p:cNvSpPr>
          <p:nvPr>
            <p:ph type="sldNum" sz="quarter" idx="11"/>
          </p:nvPr>
        </p:nvSpPr>
        <p:spPr/>
        <p:txBody>
          <a:bodyPr rtlCol="0"/>
          <a:lstStyle/>
          <a:p>
            <a:fld id="{A1517C8E-5E78-4D93-A0A1-B4D7B1820152}"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B71D8CC9-58FF-4C3A-8251-9096579F056B}" type="datetimeFigureOut">
              <a:rPr lang="en-US" smtClean="0"/>
              <a:pPr/>
              <a:t>9/20/2010</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A1517C8E-5E78-4D93-A0A1-B4D7B182015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en.wikipedia.org/wiki/New_Orleans" TargetMode="Externa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Cal. Standards Review</a:t>
            </a:r>
            <a:br>
              <a:rPr lang="en-US" dirty="0" smtClean="0"/>
            </a:br>
            <a:r>
              <a:rPr lang="en-US" dirty="0" smtClean="0"/>
              <a:t>BM 1 Q1</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457200" y="304800"/>
            <a:ext cx="8305800" cy="457200"/>
          </a:xfrm>
          <a:prstGeom prst="rect">
            <a:avLst/>
          </a:prstGeom>
          <a:noFill/>
          <a:ln w="9525">
            <a:noFill/>
            <a:miter lim="800000"/>
            <a:headEnd/>
            <a:tailEnd/>
          </a:ln>
        </p:spPr>
        <p:txBody>
          <a:bodyPr>
            <a:spAutoFit/>
          </a:bodyPr>
          <a:lstStyle/>
          <a:p>
            <a:pPr eaLnBrk="1" hangingPunct="1">
              <a:spcBef>
                <a:spcPct val="50000"/>
              </a:spcBef>
            </a:pPr>
            <a:endParaRPr lang="en-US" b="0">
              <a:solidFill>
                <a:schemeClr val="tx1"/>
              </a:solidFill>
              <a:latin typeface="Arial" charset="0"/>
            </a:endParaRPr>
          </a:p>
        </p:txBody>
      </p:sp>
      <p:sp>
        <p:nvSpPr>
          <p:cNvPr id="50179" name="Text Box 3"/>
          <p:cNvSpPr txBox="1">
            <a:spLocks noChangeArrowheads="1"/>
          </p:cNvSpPr>
          <p:nvPr/>
        </p:nvSpPr>
        <p:spPr bwMode="auto">
          <a:xfrm>
            <a:off x="381000" y="228600"/>
            <a:ext cx="8382000" cy="793750"/>
          </a:xfrm>
          <a:prstGeom prst="rect">
            <a:avLst/>
          </a:prstGeom>
          <a:noFill/>
          <a:ln w="9525">
            <a:noFill/>
            <a:miter lim="800000"/>
            <a:headEnd/>
            <a:tailEnd/>
          </a:ln>
          <a:effectLst>
            <a:outerShdw dist="17961" dir="2700000" algn="ctr" rotWithShape="0">
              <a:srgbClr val="D30A05"/>
            </a:outerShdw>
          </a:effectLst>
        </p:spPr>
        <p:txBody>
          <a:bodyPr>
            <a:spAutoFit/>
          </a:bodyPr>
          <a:lstStyle/>
          <a:p>
            <a:pPr algn="ctr" eaLnBrk="1" hangingPunct="1">
              <a:spcBef>
                <a:spcPct val="50000"/>
              </a:spcBef>
              <a:defRPr/>
            </a:pPr>
            <a:r>
              <a:rPr lang="en-US" sz="4600">
                <a:solidFill>
                  <a:srgbClr val="000099"/>
                </a:solidFill>
                <a:latin typeface="Insula" pitchFamily="66" charset="0"/>
              </a:rPr>
              <a:t>Freedmen’s Bureau (1865)</a:t>
            </a:r>
          </a:p>
        </p:txBody>
      </p:sp>
      <p:sp>
        <p:nvSpPr>
          <p:cNvPr id="50181" name="Text Box 5"/>
          <p:cNvSpPr txBox="1">
            <a:spLocks noChangeArrowheads="1"/>
          </p:cNvSpPr>
          <p:nvPr/>
        </p:nvSpPr>
        <p:spPr bwMode="auto">
          <a:xfrm>
            <a:off x="4495800" y="1524000"/>
            <a:ext cx="4343400" cy="4457700"/>
          </a:xfrm>
          <a:prstGeom prst="rect">
            <a:avLst/>
          </a:prstGeom>
          <a:noFill/>
          <a:ln w="9525">
            <a:noFill/>
            <a:miter lim="800000"/>
            <a:headEnd/>
            <a:tailEnd/>
          </a:ln>
        </p:spPr>
        <p:txBody>
          <a:bodyPr>
            <a:spAutoFit/>
          </a:bodyPr>
          <a:lstStyle/>
          <a:p>
            <a:pPr marL="457200" indent="-457200" eaLnBrk="1" hangingPunct="1">
              <a:spcBef>
                <a:spcPct val="50000"/>
              </a:spcBef>
              <a:buClr>
                <a:srgbClr val="F02E00"/>
              </a:buClr>
              <a:buFont typeface="Wingdings" pitchFamily="2" charset="2"/>
              <a:buChar char="«"/>
            </a:pPr>
            <a:r>
              <a:rPr lang="en-US" sz="2600" b="0">
                <a:solidFill>
                  <a:schemeClr val="tx1"/>
                </a:solidFill>
              </a:rPr>
              <a:t>Bureau of Refugees, Freedmen, and Abandoned Lands.</a:t>
            </a:r>
          </a:p>
          <a:p>
            <a:pPr marL="457200" indent="-457200" eaLnBrk="1" hangingPunct="1">
              <a:spcBef>
                <a:spcPct val="50000"/>
              </a:spcBef>
              <a:buClr>
                <a:srgbClr val="F02E00"/>
              </a:buClr>
              <a:buFont typeface="Wingdings" pitchFamily="2" charset="2"/>
              <a:buChar char="«"/>
            </a:pPr>
            <a:r>
              <a:rPr lang="en-US" sz="2600" b="0">
                <a:solidFill>
                  <a:schemeClr val="tx1"/>
                </a:solidFill>
              </a:rPr>
              <a:t>Many former northern abolitionists risked their lives to help southern freedmen.</a:t>
            </a:r>
          </a:p>
          <a:p>
            <a:pPr marL="457200" indent="-457200" eaLnBrk="1" hangingPunct="1">
              <a:spcBef>
                <a:spcPct val="50000"/>
              </a:spcBef>
              <a:buClr>
                <a:srgbClr val="F02E00"/>
              </a:buClr>
              <a:buFont typeface="Wingdings" pitchFamily="2" charset="2"/>
              <a:buChar char="«"/>
            </a:pPr>
            <a:r>
              <a:rPr lang="en-US" sz="2600" b="0">
                <a:solidFill>
                  <a:schemeClr val="tx1"/>
                </a:solidFill>
              </a:rPr>
              <a:t>Called </a:t>
            </a:r>
            <a:r>
              <a:rPr lang="en-US" sz="2600">
                <a:solidFill>
                  <a:srgbClr val="D02800"/>
                </a:solidFill>
              </a:rPr>
              <a:t>“carpetbaggers”</a:t>
            </a:r>
            <a:r>
              <a:rPr lang="en-US" sz="2600" b="0">
                <a:solidFill>
                  <a:schemeClr val="tx1"/>
                </a:solidFill>
              </a:rPr>
              <a:t> by white southern Democrats.</a:t>
            </a:r>
          </a:p>
        </p:txBody>
      </p:sp>
      <p:pic>
        <p:nvPicPr>
          <p:cNvPr id="11269" name="Picture 7" descr="pol_cartoon-1872-Nast-Anti-Carpetbagger"/>
          <p:cNvPicPr>
            <a:picLocks noChangeAspect="1" noChangeArrowheads="1"/>
          </p:cNvPicPr>
          <p:nvPr/>
        </p:nvPicPr>
        <p:blipFill>
          <a:blip r:embed="rId2" cstate="print">
            <a:lum contrast="12000"/>
          </a:blip>
          <a:srcRect t="9456"/>
          <a:stretch>
            <a:fillRect/>
          </a:stretch>
        </p:blipFill>
        <p:spPr bwMode="auto">
          <a:xfrm>
            <a:off x="346075" y="1143000"/>
            <a:ext cx="3844925" cy="5257800"/>
          </a:xfrm>
          <a:prstGeom prst="rect">
            <a:avLst/>
          </a:prstGeom>
          <a:noFill/>
          <a:ln w="9525">
            <a:solidFill>
              <a:srgbClr val="D30A05"/>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0181">
                                            <p:txEl>
                                              <p:pRg st="0" end="0"/>
                                            </p:txEl>
                                          </p:spTgt>
                                        </p:tgtEl>
                                        <p:attrNameLst>
                                          <p:attrName>style.visibility</p:attrName>
                                        </p:attrNameLst>
                                      </p:cBhvr>
                                      <p:to>
                                        <p:strVal val="visible"/>
                                      </p:to>
                                    </p:set>
                                    <p:animEffect transition="in" filter="fade">
                                      <p:cBhvr>
                                        <p:cTn id="7" dur="500"/>
                                        <p:tgtEl>
                                          <p:spTgt spid="5018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0181">
                                            <p:txEl>
                                              <p:pRg st="1" end="1"/>
                                            </p:txEl>
                                          </p:spTgt>
                                        </p:tgtEl>
                                        <p:attrNameLst>
                                          <p:attrName>style.visibility</p:attrName>
                                        </p:attrNameLst>
                                      </p:cBhvr>
                                      <p:to>
                                        <p:strVal val="visible"/>
                                      </p:to>
                                    </p:set>
                                    <p:animEffect transition="in" filter="fade">
                                      <p:cBhvr>
                                        <p:cTn id="12" dur="500"/>
                                        <p:tgtEl>
                                          <p:spTgt spid="5018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0181">
                                            <p:txEl>
                                              <p:pRg st="2" end="2"/>
                                            </p:txEl>
                                          </p:spTgt>
                                        </p:tgtEl>
                                        <p:attrNameLst>
                                          <p:attrName>style.visibility</p:attrName>
                                        </p:attrNameLst>
                                      </p:cBhvr>
                                      <p:to>
                                        <p:strVal val="visible"/>
                                      </p:to>
                                    </p:set>
                                    <p:animEffect transition="in" filter="fade">
                                      <p:cBhvr>
                                        <p:cTn id="17" dur="500"/>
                                        <p:tgtEl>
                                          <p:spTgt spid="5018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457200" y="304800"/>
            <a:ext cx="8305800" cy="457200"/>
          </a:xfrm>
          <a:prstGeom prst="rect">
            <a:avLst/>
          </a:prstGeom>
          <a:noFill/>
          <a:ln w="9525">
            <a:noFill/>
            <a:miter lim="800000"/>
            <a:headEnd/>
            <a:tailEnd/>
          </a:ln>
        </p:spPr>
        <p:txBody>
          <a:bodyPr>
            <a:spAutoFit/>
          </a:bodyPr>
          <a:lstStyle/>
          <a:p>
            <a:pPr eaLnBrk="1" hangingPunct="1">
              <a:spcBef>
                <a:spcPct val="50000"/>
              </a:spcBef>
            </a:pPr>
            <a:endParaRPr lang="en-US" b="0">
              <a:solidFill>
                <a:schemeClr val="tx1"/>
              </a:solidFill>
              <a:latin typeface="Arial" charset="0"/>
            </a:endParaRPr>
          </a:p>
        </p:txBody>
      </p:sp>
      <p:sp>
        <p:nvSpPr>
          <p:cNvPr id="49155" name="Text Box 3"/>
          <p:cNvSpPr txBox="1">
            <a:spLocks noChangeArrowheads="1"/>
          </p:cNvSpPr>
          <p:nvPr/>
        </p:nvSpPr>
        <p:spPr bwMode="auto">
          <a:xfrm>
            <a:off x="381000" y="228600"/>
            <a:ext cx="8382000" cy="793750"/>
          </a:xfrm>
          <a:prstGeom prst="rect">
            <a:avLst/>
          </a:prstGeom>
          <a:noFill/>
          <a:ln w="9525">
            <a:noFill/>
            <a:miter lim="800000"/>
            <a:headEnd/>
            <a:tailEnd/>
          </a:ln>
          <a:effectLst>
            <a:outerShdw dist="17961" dir="2700000" algn="ctr" rotWithShape="0">
              <a:srgbClr val="D30A05"/>
            </a:outerShdw>
          </a:effectLst>
        </p:spPr>
        <p:txBody>
          <a:bodyPr>
            <a:spAutoFit/>
          </a:bodyPr>
          <a:lstStyle/>
          <a:p>
            <a:pPr algn="ctr" eaLnBrk="1" hangingPunct="1">
              <a:spcBef>
                <a:spcPct val="50000"/>
              </a:spcBef>
              <a:defRPr/>
            </a:pPr>
            <a:r>
              <a:rPr lang="en-US" sz="4600">
                <a:solidFill>
                  <a:srgbClr val="000099"/>
                </a:solidFill>
                <a:latin typeface="Insula" pitchFamily="66" charset="0"/>
              </a:rPr>
              <a:t>Freedmen’s Bureau School</a:t>
            </a:r>
          </a:p>
        </p:txBody>
      </p:sp>
      <p:pic>
        <p:nvPicPr>
          <p:cNvPr id="13316" name="Picture 4" descr="Black School during Reconstruction"/>
          <p:cNvPicPr>
            <a:picLocks noChangeAspect="1" noChangeArrowheads="1"/>
          </p:cNvPicPr>
          <p:nvPr/>
        </p:nvPicPr>
        <p:blipFill>
          <a:blip r:embed="rId2" cstate="print">
            <a:lum bright="6000" contrast="6000"/>
          </a:blip>
          <a:srcRect/>
          <a:stretch>
            <a:fillRect/>
          </a:stretch>
        </p:blipFill>
        <p:spPr bwMode="auto">
          <a:xfrm>
            <a:off x="838200" y="1143000"/>
            <a:ext cx="7543800" cy="5400675"/>
          </a:xfrm>
          <a:prstGeom prst="rect">
            <a:avLst/>
          </a:prstGeom>
          <a:noFill/>
          <a:ln w="9525">
            <a:solidFill>
              <a:srgbClr val="D30A05"/>
            </a:solid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457200" y="304800"/>
            <a:ext cx="8305800" cy="457200"/>
          </a:xfrm>
          <a:prstGeom prst="rect">
            <a:avLst/>
          </a:prstGeom>
          <a:noFill/>
          <a:ln w="9525">
            <a:noFill/>
            <a:miter lim="800000"/>
            <a:headEnd/>
            <a:tailEnd/>
          </a:ln>
        </p:spPr>
        <p:txBody>
          <a:bodyPr>
            <a:spAutoFit/>
          </a:bodyPr>
          <a:lstStyle/>
          <a:p>
            <a:pPr eaLnBrk="1" hangingPunct="1">
              <a:spcBef>
                <a:spcPct val="50000"/>
              </a:spcBef>
            </a:pPr>
            <a:endParaRPr lang="en-US" b="0">
              <a:solidFill>
                <a:schemeClr val="tx1"/>
              </a:solidFill>
              <a:latin typeface="Arial" charset="0"/>
            </a:endParaRPr>
          </a:p>
        </p:txBody>
      </p:sp>
      <p:sp>
        <p:nvSpPr>
          <p:cNvPr id="30723" name="Text Box 3"/>
          <p:cNvSpPr txBox="1">
            <a:spLocks noChangeArrowheads="1"/>
          </p:cNvSpPr>
          <p:nvPr/>
        </p:nvSpPr>
        <p:spPr bwMode="auto">
          <a:xfrm>
            <a:off x="381000" y="381000"/>
            <a:ext cx="8382000" cy="823913"/>
          </a:xfrm>
          <a:prstGeom prst="rect">
            <a:avLst/>
          </a:prstGeom>
          <a:noFill/>
          <a:ln w="9525">
            <a:noFill/>
            <a:miter lim="800000"/>
            <a:headEnd/>
            <a:tailEnd/>
          </a:ln>
          <a:effectLst>
            <a:outerShdw dist="17961" dir="2700000" algn="ctr" rotWithShape="0">
              <a:srgbClr val="D30A05"/>
            </a:outerShdw>
          </a:effectLst>
        </p:spPr>
        <p:txBody>
          <a:bodyPr>
            <a:spAutoFit/>
          </a:bodyPr>
          <a:lstStyle/>
          <a:p>
            <a:pPr algn="ctr" eaLnBrk="1" hangingPunct="1">
              <a:spcBef>
                <a:spcPct val="50000"/>
              </a:spcBef>
              <a:defRPr/>
            </a:pPr>
            <a:r>
              <a:rPr lang="en-US" sz="4800">
                <a:solidFill>
                  <a:srgbClr val="000099"/>
                </a:solidFill>
                <a:latin typeface="Insula" pitchFamily="66" charset="0"/>
              </a:rPr>
              <a:t>13</a:t>
            </a:r>
            <a:r>
              <a:rPr lang="en-US" sz="4800" baseline="30000">
                <a:solidFill>
                  <a:srgbClr val="000099"/>
                </a:solidFill>
                <a:latin typeface="Insula" pitchFamily="66" charset="0"/>
              </a:rPr>
              <a:t>th</a:t>
            </a:r>
            <a:r>
              <a:rPr lang="en-US" sz="4800">
                <a:solidFill>
                  <a:srgbClr val="000099"/>
                </a:solidFill>
                <a:latin typeface="Insula" pitchFamily="66" charset="0"/>
              </a:rPr>
              <a:t> Amendment</a:t>
            </a:r>
          </a:p>
        </p:txBody>
      </p:sp>
      <p:sp>
        <p:nvSpPr>
          <p:cNvPr id="30724" name="Text Box 4"/>
          <p:cNvSpPr txBox="1">
            <a:spLocks noChangeArrowheads="1"/>
          </p:cNvSpPr>
          <p:nvPr/>
        </p:nvSpPr>
        <p:spPr bwMode="auto">
          <a:xfrm>
            <a:off x="685800" y="1524000"/>
            <a:ext cx="7924800" cy="4664075"/>
          </a:xfrm>
          <a:prstGeom prst="rect">
            <a:avLst/>
          </a:prstGeom>
          <a:noFill/>
          <a:ln w="9525">
            <a:noFill/>
            <a:miter lim="800000"/>
            <a:headEnd/>
            <a:tailEnd/>
          </a:ln>
        </p:spPr>
        <p:txBody>
          <a:bodyPr>
            <a:spAutoFit/>
          </a:bodyPr>
          <a:lstStyle/>
          <a:p>
            <a:pPr marL="515938" indent="-515938" eaLnBrk="1" hangingPunct="1">
              <a:spcBef>
                <a:spcPct val="50000"/>
              </a:spcBef>
              <a:buClr>
                <a:srgbClr val="D30A05"/>
              </a:buClr>
              <a:buFont typeface="Wingdings" pitchFamily="2" charset="2"/>
              <a:buChar char="«"/>
            </a:pPr>
            <a:r>
              <a:rPr lang="en-US" sz="3000" b="0" dirty="0">
                <a:solidFill>
                  <a:schemeClr val="tx1"/>
                </a:solidFill>
              </a:rPr>
              <a:t>Ratified in December, 1865.</a:t>
            </a:r>
          </a:p>
          <a:p>
            <a:pPr marL="515938" indent="-515938" eaLnBrk="1" hangingPunct="1">
              <a:spcBef>
                <a:spcPct val="50000"/>
              </a:spcBef>
              <a:buClr>
                <a:srgbClr val="D30A05"/>
              </a:buClr>
              <a:buFont typeface="Wingdings" pitchFamily="2" charset="2"/>
              <a:buChar char="«"/>
            </a:pPr>
            <a:r>
              <a:rPr lang="en-US" sz="3000" b="0" i="1" dirty="0">
                <a:solidFill>
                  <a:schemeClr val="tx1"/>
                </a:solidFill>
              </a:rPr>
              <a:t>Neither slavery nor involuntary servitude, except as punishment for crime whereof the party shall have been duly convicted, shall exist within the United States or any place subject to their jurisdiction.</a:t>
            </a:r>
          </a:p>
          <a:p>
            <a:pPr marL="515938" indent="-515938" eaLnBrk="1" hangingPunct="1">
              <a:spcBef>
                <a:spcPct val="50000"/>
              </a:spcBef>
              <a:buClr>
                <a:srgbClr val="D30A05"/>
              </a:buClr>
              <a:buFont typeface="Wingdings" pitchFamily="2" charset="2"/>
              <a:buChar char="«"/>
            </a:pPr>
            <a:r>
              <a:rPr lang="en-US" sz="3000" b="0" i="1" u="sng" dirty="0">
                <a:solidFill>
                  <a:schemeClr val="tx1"/>
                </a:solidFill>
              </a:rPr>
              <a:t>Congress</a:t>
            </a:r>
            <a:r>
              <a:rPr lang="en-US" sz="3000" b="0" i="1" dirty="0">
                <a:solidFill>
                  <a:schemeClr val="tx1"/>
                </a:solidFill>
              </a:rPr>
              <a:t> shall have power to enforce this article by appropriate legislation.</a:t>
            </a:r>
            <a:endParaRPr lang="en-US" sz="3000" b="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2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72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072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457200" y="304800"/>
            <a:ext cx="8305800" cy="457200"/>
          </a:xfrm>
          <a:prstGeom prst="rect">
            <a:avLst/>
          </a:prstGeom>
          <a:noFill/>
          <a:ln w="9525">
            <a:noFill/>
            <a:miter lim="800000"/>
            <a:headEnd/>
            <a:tailEnd/>
          </a:ln>
        </p:spPr>
        <p:txBody>
          <a:bodyPr>
            <a:spAutoFit/>
          </a:bodyPr>
          <a:lstStyle/>
          <a:p>
            <a:pPr eaLnBrk="1" hangingPunct="1">
              <a:spcBef>
                <a:spcPct val="50000"/>
              </a:spcBef>
            </a:pPr>
            <a:endParaRPr lang="en-US" b="0">
              <a:solidFill>
                <a:schemeClr val="tx1"/>
              </a:solidFill>
              <a:latin typeface="Arial" charset="0"/>
            </a:endParaRPr>
          </a:p>
        </p:txBody>
      </p:sp>
      <p:sp>
        <p:nvSpPr>
          <p:cNvPr id="35843" name="Text Box 3"/>
          <p:cNvSpPr txBox="1">
            <a:spLocks noChangeArrowheads="1"/>
          </p:cNvSpPr>
          <p:nvPr/>
        </p:nvSpPr>
        <p:spPr bwMode="auto">
          <a:xfrm>
            <a:off x="381000" y="228600"/>
            <a:ext cx="8382000" cy="793750"/>
          </a:xfrm>
          <a:prstGeom prst="rect">
            <a:avLst/>
          </a:prstGeom>
          <a:noFill/>
          <a:ln w="9525">
            <a:noFill/>
            <a:miter lim="800000"/>
            <a:headEnd/>
            <a:tailEnd/>
          </a:ln>
          <a:effectLst>
            <a:outerShdw dist="17961" dir="2700000" algn="ctr" rotWithShape="0">
              <a:srgbClr val="D30A05"/>
            </a:outerShdw>
          </a:effectLst>
        </p:spPr>
        <p:txBody>
          <a:bodyPr>
            <a:spAutoFit/>
          </a:bodyPr>
          <a:lstStyle/>
          <a:p>
            <a:pPr algn="ctr" eaLnBrk="1" hangingPunct="1">
              <a:spcBef>
                <a:spcPct val="50000"/>
              </a:spcBef>
              <a:defRPr/>
            </a:pPr>
            <a:r>
              <a:rPr lang="en-US" sz="4600">
                <a:solidFill>
                  <a:srgbClr val="000099"/>
                </a:solidFill>
                <a:latin typeface="Insula" pitchFamily="66" charset="0"/>
              </a:rPr>
              <a:t>Slavery is Dead?</a:t>
            </a:r>
          </a:p>
        </p:txBody>
      </p:sp>
      <p:pic>
        <p:nvPicPr>
          <p:cNvPr id="18436" name="Picture 4" descr="Black Codes"/>
          <p:cNvPicPr>
            <a:picLocks noChangeAspect="1" noChangeArrowheads="1"/>
          </p:cNvPicPr>
          <p:nvPr/>
        </p:nvPicPr>
        <p:blipFill>
          <a:blip r:embed="rId2" cstate="print">
            <a:lum bright="12000" contrast="6000"/>
          </a:blip>
          <a:srcRect/>
          <a:stretch>
            <a:fillRect/>
          </a:stretch>
        </p:blipFill>
        <p:spPr bwMode="auto">
          <a:xfrm>
            <a:off x="381000" y="1066800"/>
            <a:ext cx="8382000" cy="5468938"/>
          </a:xfrm>
          <a:prstGeom prst="rect">
            <a:avLst/>
          </a:prstGeom>
          <a:noFill/>
          <a:ln w="9525">
            <a:solidFill>
              <a:srgbClr val="D30A05"/>
            </a:solid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457200" y="304800"/>
            <a:ext cx="8305800" cy="457200"/>
          </a:xfrm>
          <a:prstGeom prst="rect">
            <a:avLst/>
          </a:prstGeom>
          <a:noFill/>
          <a:ln w="9525">
            <a:noFill/>
            <a:miter lim="800000"/>
            <a:headEnd/>
            <a:tailEnd/>
          </a:ln>
        </p:spPr>
        <p:txBody>
          <a:bodyPr>
            <a:spAutoFit/>
          </a:bodyPr>
          <a:lstStyle/>
          <a:p>
            <a:pPr eaLnBrk="1" hangingPunct="1">
              <a:spcBef>
                <a:spcPct val="50000"/>
              </a:spcBef>
            </a:pPr>
            <a:endParaRPr lang="en-US" b="0">
              <a:solidFill>
                <a:schemeClr val="tx1"/>
              </a:solidFill>
              <a:latin typeface="Arial" charset="0"/>
            </a:endParaRPr>
          </a:p>
        </p:txBody>
      </p:sp>
      <p:sp>
        <p:nvSpPr>
          <p:cNvPr id="34819" name="Text Box 3"/>
          <p:cNvSpPr txBox="1">
            <a:spLocks noChangeArrowheads="1"/>
          </p:cNvSpPr>
          <p:nvPr/>
        </p:nvSpPr>
        <p:spPr bwMode="auto">
          <a:xfrm>
            <a:off x="381000" y="273050"/>
            <a:ext cx="8382000" cy="793750"/>
          </a:xfrm>
          <a:prstGeom prst="rect">
            <a:avLst/>
          </a:prstGeom>
          <a:noFill/>
          <a:ln w="9525">
            <a:noFill/>
            <a:miter lim="800000"/>
            <a:headEnd/>
            <a:tailEnd/>
          </a:ln>
          <a:effectLst>
            <a:outerShdw dist="17961" dir="2700000" algn="ctr" rotWithShape="0">
              <a:srgbClr val="D30A05"/>
            </a:outerShdw>
          </a:effectLst>
        </p:spPr>
        <p:txBody>
          <a:bodyPr>
            <a:spAutoFit/>
          </a:bodyPr>
          <a:lstStyle/>
          <a:p>
            <a:pPr algn="ctr" eaLnBrk="1" hangingPunct="1">
              <a:spcBef>
                <a:spcPct val="50000"/>
              </a:spcBef>
              <a:defRPr/>
            </a:pPr>
            <a:r>
              <a:rPr lang="en-US" sz="4600">
                <a:solidFill>
                  <a:srgbClr val="000099"/>
                </a:solidFill>
                <a:latin typeface="Insula" pitchFamily="66" charset="0"/>
              </a:rPr>
              <a:t>Black Codes</a:t>
            </a:r>
          </a:p>
        </p:txBody>
      </p:sp>
      <p:sp>
        <p:nvSpPr>
          <p:cNvPr id="34820" name="Text Box 4"/>
          <p:cNvSpPr txBox="1">
            <a:spLocks noChangeArrowheads="1"/>
          </p:cNvSpPr>
          <p:nvPr/>
        </p:nvSpPr>
        <p:spPr bwMode="auto">
          <a:xfrm>
            <a:off x="533400" y="1279525"/>
            <a:ext cx="5181600" cy="4816475"/>
          </a:xfrm>
          <a:prstGeom prst="rect">
            <a:avLst/>
          </a:prstGeom>
          <a:noFill/>
          <a:ln w="9525">
            <a:noFill/>
            <a:miter lim="800000"/>
            <a:headEnd/>
            <a:tailEnd/>
          </a:ln>
        </p:spPr>
        <p:txBody>
          <a:bodyPr>
            <a:spAutoFit/>
          </a:bodyPr>
          <a:lstStyle/>
          <a:p>
            <a:pPr marL="403225" indent="-403225" eaLnBrk="1" hangingPunct="1">
              <a:spcBef>
                <a:spcPct val="50000"/>
              </a:spcBef>
              <a:buClr>
                <a:srgbClr val="D30A05"/>
              </a:buClr>
              <a:buFont typeface="Wingdings" pitchFamily="2" charset="2"/>
              <a:buChar char="«"/>
            </a:pPr>
            <a:r>
              <a:rPr lang="en-US" sz="3000" b="0">
                <a:solidFill>
                  <a:schemeClr val="tx1"/>
                </a:solidFill>
              </a:rPr>
              <a:t>Purpose:</a:t>
            </a:r>
          </a:p>
          <a:p>
            <a:pPr marL="1084263" lvl="1" indent="-401638" eaLnBrk="1" hangingPunct="1">
              <a:spcBef>
                <a:spcPct val="50000"/>
              </a:spcBef>
              <a:buClr>
                <a:srgbClr val="000099"/>
              </a:buClr>
              <a:buSzPct val="80000"/>
              <a:buFont typeface="DavysOtherDingbats" pitchFamily="2" charset="0"/>
              <a:buChar char="*"/>
            </a:pPr>
            <a:r>
              <a:rPr lang="en-US" sz="2500" b="0">
                <a:solidFill>
                  <a:schemeClr val="tx1"/>
                </a:solidFill>
              </a:rPr>
              <a:t>Guarantee stable labor </a:t>
            </a:r>
            <a:br>
              <a:rPr lang="en-US" sz="2500" b="0">
                <a:solidFill>
                  <a:schemeClr val="tx1"/>
                </a:solidFill>
              </a:rPr>
            </a:br>
            <a:r>
              <a:rPr lang="en-US" sz="2500" b="0">
                <a:solidFill>
                  <a:schemeClr val="tx1"/>
                </a:solidFill>
              </a:rPr>
              <a:t>supply now that blacks </a:t>
            </a:r>
            <a:br>
              <a:rPr lang="en-US" sz="2500" b="0">
                <a:solidFill>
                  <a:schemeClr val="tx1"/>
                </a:solidFill>
              </a:rPr>
            </a:br>
            <a:r>
              <a:rPr lang="en-US" sz="2500" b="0">
                <a:solidFill>
                  <a:schemeClr val="tx1"/>
                </a:solidFill>
              </a:rPr>
              <a:t>were emancipated.</a:t>
            </a:r>
          </a:p>
          <a:p>
            <a:pPr marL="1084263" lvl="1" indent="-401638" eaLnBrk="1" hangingPunct="1">
              <a:spcBef>
                <a:spcPct val="50000"/>
              </a:spcBef>
              <a:buClr>
                <a:srgbClr val="000099"/>
              </a:buClr>
              <a:buSzPct val="80000"/>
              <a:buFont typeface="DavysOtherDingbats" pitchFamily="2" charset="0"/>
              <a:buChar char="*"/>
            </a:pPr>
            <a:r>
              <a:rPr lang="en-US" sz="2500" b="0">
                <a:solidFill>
                  <a:schemeClr val="tx1"/>
                </a:solidFill>
              </a:rPr>
              <a:t>Restore pre-emancipation</a:t>
            </a:r>
            <a:br>
              <a:rPr lang="en-US" sz="2500" b="0">
                <a:solidFill>
                  <a:schemeClr val="tx1"/>
                </a:solidFill>
              </a:rPr>
            </a:br>
            <a:r>
              <a:rPr lang="en-US" sz="2500" b="0">
                <a:solidFill>
                  <a:schemeClr val="tx1"/>
                </a:solidFill>
              </a:rPr>
              <a:t>system of race relations.</a:t>
            </a:r>
            <a:br>
              <a:rPr lang="en-US" sz="2500" b="0">
                <a:solidFill>
                  <a:schemeClr val="tx1"/>
                </a:solidFill>
              </a:rPr>
            </a:br>
            <a:endParaRPr lang="en-US" sz="2500" b="0">
              <a:solidFill>
                <a:schemeClr val="tx1"/>
              </a:solidFill>
            </a:endParaRPr>
          </a:p>
          <a:p>
            <a:pPr marL="403225" indent="-403225" eaLnBrk="1" hangingPunct="1">
              <a:spcBef>
                <a:spcPct val="50000"/>
              </a:spcBef>
              <a:buClr>
                <a:srgbClr val="D30A05"/>
              </a:buClr>
              <a:buFont typeface="Wingdings" pitchFamily="2" charset="2"/>
              <a:buChar char="«"/>
            </a:pPr>
            <a:r>
              <a:rPr lang="en-US" sz="3000" b="0">
                <a:solidFill>
                  <a:schemeClr val="tx1"/>
                </a:solidFill>
              </a:rPr>
              <a:t>Forced many blacks to become </a:t>
            </a:r>
            <a:r>
              <a:rPr lang="en-US" sz="3000"/>
              <a:t>sharecroppers</a:t>
            </a:r>
            <a:r>
              <a:rPr lang="en-US" sz="3000" b="0"/>
              <a:t> </a:t>
            </a:r>
            <a:r>
              <a:rPr lang="en-US" sz="3000" b="0">
                <a:solidFill>
                  <a:schemeClr val="tx1"/>
                </a:solidFill>
              </a:rPr>
              <a:t>[tenant farmers].</a:t>
            </a:r>
          </a:p>
        </p:txBody>
      </p:sp>
      <p:pic>
        <p:nvPicPr>
          <p:cNvPr id="19461" name="Picture 6" descr="black freedmen"/>
          <p:cNvPicPr>
            <a:picLocks noChangeAspect="1" noChangeArrowheads="1"/>
          </p:cNvPicPr>
          <p:nvPr/>
        </p:nvPicPr>
        <p:blipFill>
          <a:blip r:embed="rId2" cstate="print">
            <a:lum contrast="6000"/>
          </a:blip>
          <a:srcRect l="11905" t="9111" r="23334" b="9111"/>
          <a:stretch>
            <a:fillRect/>
          </a:stretch>
        </p:blipFill>
        <p:spPr bwMode="auto">
          <a:xfrm>
            <a:off x="6019800" y="1219200"/>
            <a:ext cx="2819400" cy="2543175"/>
          </a:xfrm>
          <a:prstGeom prst="rect">
            <a:avLst/>
          </a:prstGeom>
          <a:noFill/>
          <a:ln w="9525">
            <a:solidFill>
              <a:srgbClr val="D30A05"/>
            </a:solidFill>
            <a:miter lim="800000"/>
            <a:headEnd/>
            <a:tailEnd/>
          </a:ln>
        </p:spPr>
      </p:pic>
      <p:pic>
        <p:nvPicPr>
          <p:cNvPr id="19462" name="Picture 7" descr="hoeing_cotton"/>
          <p:cNvPicPr>
            <a:picLocks noChangeAspect="1" noChangeArrowheads="1"/>
          </p:cNvPicPr>
          <p:nvPr/>
        </p:nvPicPr>
        <p:blipFill>
          <a:blip r:embed="rId3" cstate="print">
            <a:lum contrast="6000"/>
          </a:blip>
          <a:srcRect/>
          <a:stretch>
            <a:fillRect/>
          </a:stretch>
        </p:blipFill>
        <p:spPr bwMode="auto">
          <a:xfrm>
            <a:off x="6019800" y="4191000"/>
            <a:ext cx="2819400" cy="2030413"/>
          </a:xfrm>
          <a:prstGeom prst="rect">
            <a:avLst/>
          </a:prstGeom>
          <a:noFill/>
          <a:ln w="9525">
            <a:solidFill>
              <a:srgbClr val="D30A05"/>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482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4820">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4820">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482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2"/>
          <p:cNvSpPr txBox="1">
            <a:spLocks noChangeArrowheads="1"/>
          </p:cNvSpPr>
          <p:nvPr/>
        </p:nvSpPr>
        <p:spPr bwMode="auto">
          <a:xfrm>
            <a:off x="457200" y="304800"/>
            <a:ext cx="8305800" cy="457200"/>
          </a:xfrm>
          <a:prstGeom prst="rect">
            <a:avLst/>
          </a:prstGeom>
          <a:noFill/>
          <a:ln w="9525">
            <a:noFill/>
            <a:miter lim="800000"/>
            <a:headEnd/>
            <a:tailEnd/>
          </a:ln>
        </p:spPr>
        <p:txBody>
          <a:bodyPr>
            <a:spAutoFit/>
          </a:bodyPr>
          <a:lstStyle/>
          <a:p>
            <a:pPr eaLnBrk="1" hangingPunct="1">
              <a:spcBef>
                <a:spcPct val="50000"/>
              </a:spcBef>
            </a:pPr>
            <a:endParaRPr lang="en-US" b="0">
              <a:solidFill>
                <a:schemeClr val="tx1"/>
              </a:solidFill>
              <a:latin typeface="Arial" charset="0"/>
            </a:endParaRPr>
          </a:p>
        </p:txBody>
      </p:sp>
      <p:sp>
        <p:nvSpPr>
          <p:cNvPr id="60419" name="Text Box 3"/>
          <p:cNvSpPr txBox="1">
            <a:spLocks noChangeArrowheads="1"/>
          </p:cNvSpPr>
          <p:nvPr/>
        </p:nvSpPr>
        <p:spPr bwMode="auto">
          <a:xfrm>
            <a:off x="381000" y="228600"/>
            <a:ext cx="8382000" cy="762000"/>
          </a:xfrm>
          <a:prstGeom prst="rect">
            <a:avLst/>
          </a:prstGeom>
          <a:noFill/>
          <a:ln w="9525">
            <a:noFill/>
            <a:miter lim="800000"/>
            <a:headEnd/>
            <a:tailEnd/>
          </a:ln>
          <a:effectLst>
            <a:outerShdw dist="17961" dir="2700000" algn="ctr" rotWithShape="0">
              <a:srgbClr val="D30A05"/>
            </a:outerShdw>
          </a:effectLst>
        </p:spPr>
        <p:txBody>
          <a:bodyPr>
            <a:spAutoFit/>
          </a:bodyPr>
          <a:lstStyle/>
          <a:p>
            <a:pPr algn="ctr" eaLnBrk="1" hangingPunct="1">
              <a:spcBef>
                <a:spcPct val="50000"/>
              </a:spcBef>
              <a:defRPr/>
            </a:pPr>
            <a:r>
              <a:rPr lang="en-US" sz="4400">
                <a:solidFill>
                  <a:srgbClr val="000099"/>
                </a:solidFill>
                <a:latin typeface="Insula" pitchFamily="66" charset="0"/>
              </a:rPr>
              <a:t>Sharecropping</a:t>
            </a:r>
          </a:p>
        </p:txBody>
      </p:sp>
      <p:pic>
        <p:nvPicPr>
          <p:cNvPr id="48132" name="Picture 7" descr="304690_m_16_03"/>
          <p:cNvPicPr preferRelativeResize="0">
            <a:picLocks noChangeAspect="1" noChangeArrowheads="1"/>
          </p:cNvPicPr>
          <p:nvPr/>
        </p:nvPicPr>
        <p:blipFill>
          <a:blip r:embed="rId2" cstate="print">
            <a:lum bright="-6000" contrast="12000"/>
          </a:blip>
          <a:srcRect/>
          <a:stretch>
            <a:fillRect/>
          </a:stretch>
        </p:blipFill>
        <p:spPr bwMode="auto">
          <a:xfrm>
            <a:off x="457200" y="1152525"/>
            <a:ext cx="8305800" cy="5324475"/>
          </a:xfrm>
          <a:prstGeom prst="rect">
            <a:avLst/>
          </a:prstGeom>
          <a:noFill/>
          <a:ln w="12700">
            <a:solidFill>
              <a:schemeClr val="tx1"/>
            </a:solid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ext Box 2"/>
          <p:cNvSpPr txBox="1">
            <a:spLocks noChangeArrowheads="1"/>
          </p:cNvSpPr>
          <p:nvPr/>
        </p:nvSpPr>
        <p:spPr bwMode="auto">
          <a:xfrm>
            <a:off x="457200" y="304800"/>
            <a:ext cx="8305800" cy="457200"/>
          </a:xfrm>
          <a:prstGeom prst="rect">
            <a:avLst/>
          </a:prstGeom>
          <a:noFill/>
          <a:ln w="9525">
            <a:noFill/>
            <a:miter lim="800000"/>
            <a:headEnd/>
            <a:tailEnd/>
          </a:ln>
        </p:spPr>
        <p:txBody>
          <a:bodyPr>
            <a:spAutoFit/>
          </a:bodyPr>
          <a:lstStyle/>
          <a:p>
            <a:pPr eaLnBrk="1" hangingPunct="1">
              <a:spcBef>
                <a:spcPct val="50000"/>
              </a:spcBef>
            </a:pPr>
            <a:endParaRPr lang="en-US" b="0">
              <a:solidFill>
                <a:schemeClr val="tx1"/>
              </a:solidFill>
              <a:latin typeface="Arial" charset="0"/>
            </a:endParaRPr>
          </a:p>
        </p:txBody>
      </p:sp>
      <p:sp>
        <p:nvSpPr>
          <p:cNvPr id="67587" name="Text Box 3"/>
          <p:cNvSpPr txBox="1">
            <a:spLocks noChangeArrowheads="1"/>
          </p:cNvSpPr>
          <p:nvPr/>
        </p:nvSpPr>
        <p:spPr bwMode="auto">
          <a:xfrm>
            <a:off x="381000" y="258763"/>
            <a:ext cx="8382000" cy="701675"/>
          </a:xfrm>
          <a:prstGeom prst="rect">
            <a:avLst/>
          </a:prstGeom>
          <a:noFill/>
          <a:ln w="9525">
            <a:noFill/>
            <a:miter lim="800000"/>
            <a:headEnd/>
            <a:tailEnd/>
          </a:ln>
          <a:effectLst>
            <a:outerShdw dist="17961" dir="2700000" algn="ctr" rotWithShape="0">
              <a:srgbClr val="D30A05"/>
            </a:outerShdw>
          </a:effectLst>
        </p:spPr>
        <p:txBody>
          <a:bodyPr>
            <a:spAutoFit/>
          </a:bodyPr>
          <a:lstStyle/>
          <a:p>
            <a:pPr algn="ctr" eaLnBrk="1" hangingPunct="1">
              <a:spcBef>
                <a:spcPct val="50000"/>
              </a:spcBef>
              <a:defRPr/>
            </a:pPr>
            <a:r>
              <a:rPr lang="en-US" sz="4000">
                <a:solidFill>
                  <a:srgbClr val="000099"/>
                </a:solidFill>
                <a:latin typeface="Insula" pitchFamily="66" charset="0"/>
              </a:rPr>
              <a:t>Tenancy &amp; the Crop Lien System</a:t>
            </a:r>
          </a:p>
        </p:txBody>
      </p:sp>
      <p:sp>
        <p:nvSpPr>
          <p:cNvPr id="49156" name="Rectangle 9"/>
          <p:cNvSpPr>
            <a:spLocks noChangeArrowheads="1"/>
          </p:cNvSpPr>
          <p:nvPr/>
        </p:nvSpPr>
        <p:spPr bwMode="auto">
          <a:xfrm>
            <a:off x="1706563" y="2678113"/>
            <a:ext cx="2020887" cy="0"/>
          </a:xfrm>
          <a:prstGeom prst="rect">
            <a:avLst/>
          </a:prstGeom>
          <a:noFill/>
          <a:ln w="9525">
            <a:noFill/>
            <a:miter lim="800000"/>
            <a:headEnd/>
            <a:tailEnd/>
          </a:ln>
        </p:spPr>
        <p:txBody>
          <a:bodyPr wrap="none" lIns="0" tIns="76176" rIns="92046" bIns="76176">
            <a:spAutoFit/>
          </a:bodyPr>
          <a:lstStyle/>
          <a:p>
            <a:endParaRPr lang="en-US"/>
          </a:p>
        </p:txBody>
      </p:sp>
      <p:graphicFrame>
        <p:nvGraphicFramePr>
          <p:cNvPr id="67666" name="Group 82"/>
          <p:cNvGraphicFramePr>
            <a:graphicFrameLocks noGrp="1"/>
          </p:cNvGraphicFramePr>
          <p:nvPr/>
        </p:nvGraphicFramePr>
        <p:xfrm>
          <a:off x="457200" y="1066800"/>
          <a:ext cx="8305800" cy="5561584"/>
        </p:xfrm>
        <a:graphic>
          <a:graphicData uri="http://schemas.openxmlformats.org/drawingml/2006/table">
            <a:tbl>
              <a:tblPr/>
              <a:tblGrid>
                <a:gridCol w="2768600"/>
                <a:gridCol w="2768600"/>
                <a:gridCol w="2768600"/>
              </a:tblGrid>
              <a:tr h="431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rgbClr val="D30A05"/>
                          </a:solidFill>
                          <a:effectLst/>
                          <a:latin typeface="Comic Sans MS" pitchFamily="66" charset="0"/>
                        </a:rPr>
                        <a:t>Furnishing Merchant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rgbClr val="D30A05"/>
                          </a:solidFill>
                          <a:effectLst/>
                          <a:latin typeface="Comic Sans MS" pitchFamily="66" charset="0"/>
                        </a:rPr>
                        <a:t>Tenant Farmer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rgbClr val="D30A05"/>
                          </a:solidFill>
                          <a:effectLst/>
                          <a:latin typeface="Comic Sans MS" pitchFamily="66" charset="0"/>
                        </a:rPr>
                        <a:t>Landowner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87800">
                <a:tc>
                  <a:txBody>
                    <a:bodyPr/>
                    <a:lstStyle/>
                    <a:p>
                      <a:pPr marL="236538" marR="0" lvl="0" indent="-236538" algn="l" defTabSz="914400" rtl="0" eaLnBrk="1" fontAlgn="base" latinLnBrk="0" hangingPunct="1">
                        <a:lnSpc>
                          <a:spcPct val="100000"/>
                        </a:lnSpc>
                        <a:spcBef>
                          <a:spcPct val="20000"/>
                        </a:spcBef>
                        <a:spcAft>
                          <a:spcPct val="0"/>
                        </a:spcAft>
                        <a:buClr>
                          <a:srgbClr val="000099"/>
                        </a:buClr>
                        <a:buSzTx/>
                        <a:buFont typeface="Wingdings" pitchFamily="2" charset="2"/>
                        <a:buChar char="§"/>
                        <a:tabLst/>
                      </a:pPr>
                      <a:r>
                        <a:rPr kumimoji="0" lang="en-US" sz="1900" b="0" i="0" u="none" strike="noStrike" cap="none" normalizeH="0" baseline="0" smtClean="0">
                          <a:ln>
                            <a:noFill/>
                          </a:ln>
                          <a:solidFill>
                            <a:schemeClr val="tx1"/>
                          </a:solidFill>
                          <a:effectLst/>
                          <a:latin typeface="Comic Sans MS" pitchFamily="66" charset="0"/>
                        </a:rPr>
                        <a:t>Loan tools and seed up to 60% interest to tenant farmer to plant spring crop.</a:t>
                      </a:r>
                      <a:br>
                        <a:rPr kumimoji="0" lang="en-US" sz="1900" b="0" i="0" u="none" strike="noStrike" cap="none" normalizeH="0" baseline="0" smtClean="0">
                          <a:ln>
                            <a:noFill/>
                          </a:ln>
                          <a:solidFill>
                            <a:schemeClr val="tx1"/>
                          </a:solidFill>
                          <a:effectLst/>
                          <a:latin typeface="Comic Sans MS" pitchFamily="66" charset="0"/>
                        </a:rPr>
                      </a:br>
                      <a:endParaRPr kumimoji="0" lang="en-US" sz="1900" b="0" i="0" u="none" strike="noStrike" cap="none" normalizeH="0" baseline="0" smtClean="0">
                        <a:ln>
                          <a:noFill/>
                        </a:ln>
                        <a:solidFill>
                          <a:schemeClr val="tx1"/>
                        </a:solidFill>
                        <a:effectLst/>
                        <a:latin typeface="Comic Sans MS" pitchFamily="66" charset="0"/>
                      </a:endParaRPr>
                    </a:p>
                    <a:p>
                      <a:pPr marL="236538" marR="0" lvl="0" indent="-236538" algn="l" defTabSz="914400" rtl="0" eaLnBrk="1" fontAlgn="base" latinLnBrk="0" hangingPunct="1">
                        <a:lnSpc>
                          <a:spcPct val="100000"/>
                        </a:lnSpc>
                        <a:spcBef>
                          <a:spcPct val="20000"/>
                        </a:spcBef>
                        <a:spcAft>
                          <a:spcPct val="0"/>
                        </a:spcAft>
                        <a:buClr>
                          <a:srgbClr val="000099"/>
                        </a:buClr>
                        <a:buSzTx/>
                        <a:buFont typeface="Wingdings" pitchFamily="2" charset="2"/>
                        <a:buChar char="§"/>
                        <a:tabLst/>
                      </a:pPr>
                      <a:r>
                        <a:rPr kumimoji="0" lang="en-US" sz="1900" b="0" i="0" u="none" strike="noStrike" cap="none" normalizeH="0" baseline="0" smtClean="0">
                          <a:ln>
                            <a:noFill/>
                          </a:ln>
                          <a:solidFill>
                            <a:schemeClr val="tx1"/>
                          </a:solidFill>
                          <a:effectLst/>
                          <a:latin typeface="Comic Sans MS" pitchFamily="66" charset="0"/>
                        </a:rPr>
                        <a:t>Farmer also secures </a:t>
                      </a:r>
                      <a:br>
                        <a:rPr kumimoji="0" lang="en-US" sz="1900" b="0" i="0" u="none" strike="noStrike" cap="none" normalizeH="0" baseline="0" smtClean="0">
                          <a:ln>
                            <a:noFill/>
                          </a:ln>
                          <a:solidFill>
                            <a:schemeClr val="tx1"/>
                          </a:solidFill>
                          <a:effectLst/>
                          <a:latin typeface="Comic Sans MS" pitchFamily="66" charset="0"/>
                        </a:rPr>
                      </a:br>
                      <a:r>
                        <a:rPr kumimoji="0" lang="en-US" sz="1900" b="0" i="0" u="none" strike="noStrike" cap="none" normalizeH="0" baseline="0" smtClean="0">
                          <a:ln>
                            <a:noFill/>
                          </a:ln>
                          <a:solidFill>
                            <a:schemeClr val="tx1"/>
                          </a:solidFill>
                          <a:effectLst/>
                          <a:latin typeface="Comic Sans MS" pitchFamily="66" charset="0"/>
                        </a:rPr>
                        <a:t>food, clothing, and</a:t>
                      </a:r>
                      <a:br>
                        <a:rPr kumimoji="0" lang="en-US" sz="1900" b="0" i="0" u="none" strike="noStrike" cap="none" normalizeH="0" baseline="0" smtClean="0">
                          <a:ln>
                            <a:noFill/>
                          </a:ln>
                          <a:solidFill>
                            <a:schemeClr val="tx1"/>
                          </a:solidFill>
                          <a:effectLst/>
                          <a:latin typeface="Comic Sans MS" pitchFamily="66" charset="0"/>
                        </a:rPr>
                      </a:br>
                      <a:r>
                        <a:rPr kumimoji="0" lang="en-US" sz="1900" b="0" i="0" u="none" strike="noStrike" cap="none" normalizeH="0" baseline="0" smtClean="0">
                          <a:ln>
                            <a:noFill/>
                          </a:ln>
                          <a:solidFill>
                            <a:schemeClr val="tx1"/>
                          </a:solidFill>
                          <a:effectLst/>
                          <a:latin typeface="Comic Sans MS" pitchFamily="66" charset="0"/>
                        </a:rPr>
                        <a:t>other necessities on</a:t>
                      </a:r>
                      <a:br>
                        <a:rPr kumimoji="0" lang="en-US" sz="1900" b="0" i="0" u="none" strike="noStrike" cap="none" normalizeH="0" baseline="0" smtClean="0">
                          <a:ln>
                            <a:noFill/>
                          </a:ln>
                          <a:solidFill>
                            <a:schemeClr val="tx1"/>
                          </a:solidFill>
                          <a:effectLst/>
                          <a:latin typeface="Comic Sans MS" pitchFamily="66" charset="0"/>
                        </a:rPr>
                      </a:br>
                      <a:r>
                        <a:rPr kumimoji="0" lang="en-US" sz="1900" b="0" i="0" u="none" strike="noStrike" cap="none" normalizeH="0" baseline="0" smtClean="0">
                          <a:ln>
                            <a:noFill/>
                          </a:ln>
                          <a:solidFill>
                            <a:schemeClr val="tx1"/>
                          </a:solidFill>
                          <a:effectLst/>
                          <a:latin typeface="Comic Sans MS" pitchFamily="66" charset="0"/>
                        </a:rPr>
                        <a:t>credit from merchant until the harvest.</a:t>
                      </a:r>
                      <a:br>
                        <a:rPr kumimoji="0" lang="en-US" sz="1900" b="0" i="0" u="none" strike="noStrike" cap="none" normalizeH="0" baseline="0" smtClean="0">
                          <a:ln>
                            <a:noFill/>
                          </a:ln>
                          <a:solidFill>
                            <a:schemeClr val="tx1"/>
                          </a:solidFill>
                          <a:effectLst/>
                          <a:latin typeface="Comic Sans MS" pitchFamily="66" charset="0"/>
                        </a:rPr>
                      </a:br>
                      <a:endParaRPr kumimoji="0" lang="en-US" sz="1900" b="0" i="0" u="none" strike="noStrike" cap="none" normalizeH="0" baseline="0" smtClean="0">
                        <a:ln>
                          <a:noFill/>
                        </a:ln>
                        <a:solidFill>
                          <a:schemeClr val="tx1"/>
                        </a:solidFill>
                        <a:effectLst/>
                        <a:latin typeface="Comic Sans MS" pitchFamily="66" charset="0"/>
                      </a:endParaRPr>
                    </a:p>
                    <a:p>
                      <a:pPr marL="236538" marR="0" lvl="0" indent="-236538" algn="l" defTabSz="914400" rtl="0" eaLnBrk="1" fontAlgn="base" latinLnBrk="0" hangingPunct="1">
                        <a:lnSpc>
                          <a:spcPct val="100000"/>
                        </a:lnSpc>
                        <a:spcBef>
                          <a:spcPct val="20000"/>
                        </a:spcBef>
                        <a:spcAft>
                          <a:spcPct val="0"/>
                        </a:spcAft>
                        <a:buClr>
                          <a:srgbClr val="000099"/>
                        </a:buClr>
                        <a:buSzTx/>
                        <a:buFont typeface="Wingdings" pitchFamily="2" charset="2"/>
                        <a:buChar char="§"/>
                        <a:tabLst/>
                      </a:pPr>
                      <a:r>
                        <a:rPr kumimoji="0" lang="en-US" sz="1900" b="0" i="0" u="none" strike="noStrike" cap="none" normalizeH="0" baseline="0" smtClean="0">
                          <a:ln>
                            <a:noFill/>
                          </a:ln>
                          <a:solidFill>
                            <a:schemeClr val="tx1"/>
                          </a:solidFill>
                          <a:effectLst/>
                          <a:latin typeface="Comic Sans MS" pitchFamily="66" charset="0"/>
                        </a:rPr>
                        <a:t>Merchant holds “lien” {mortgage} on part of tenant’s future crops as repayment of debt.</a:t>
                      </a:r>
                      <a:r>
                        <a:rPr kumimoji="0" lang="en-US" sz="1900" b="0" i="0" u="none" strike="noStrike" cap="none" normalizeH="0" baseline="0" smtClean="0">
                          <a:ln>
                            <a:noFill/>
                          </a:ln>
                          <a:solidFill>
                            <a:schemeClr val="tx1"/>
                          </a:solidFill>
                          <a:effectLst>
                            <a:outerShdw blurRad="38100" dist="38100" dir="2700000" algn="tl">
                              <a:srgbClr val="C0C0C0"/>
                            </a:outerShdw>
                          </a:effectLst>
                          <a:latin typeface="Comic Sans MS" pitchFamily="66"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280988" marR="0" lvl="0" indent="-280988" algn="l" defTabSz="914400" rtl="0" eaLnBrk="1" fontAlgn="base" latinLnBrk="0" hangingPunct="1">
                        <a:lnSpc>
                          <a:spcPct val="100000"/>
                        </a:lnSpc>
                        <a:spcBef>
                          <a:spcPct val="20000"/>
                        </a:spcBef>
                        <a:spcAft>
                          <a:spcPct val="0"/>
                        </a:spcAft>
                        <a:buClr>
                          <a:srgbClr val="000099"/>
                        </a:buClr>
                        <a:buSzTx/>
                        <a:buFont typeface="Wingdings" pitchFamily="2" charset="2"/>
                        <a:buChar char="§"/>
                        <a:tabLst/>
                      </a:pPr>
                      <a:r>
                        <a:rPr kumimoji="0" lang="en-US" sz="1900" b="0" i="0" u="none" strike="noStrike" cap="none" normalizeH="0" baseline="0" smtClean="0">
                          <a:ln>
                            <a:noFill/>
                          </a:ln>
                          <a:solidFill>
                            <a:schemeClr val="tx1"/>
                          </a:solidFill>
                          <a:effectLst/>
                          <a:latin typeface="Comic Sans MS" pitchFamily="66" charset="0"/>
                        </a:rPr>
                        <a:t>Plants crop, harvests in    autumn.</a:t>
                      </a:r>
                      <a:br>
                        <a:rPr kumimoji="0" lang="en-US" sz="1900" b="0" i="0" u="none" strike="noStrike" cap="none" normalizeH="0" baseline="0" smtClean="0">
                          <a:ln>
                            <a:noFill/>
                          </a:ln>
                          <a:solidFill>
                            <a:schemeClr val="tx1"/>
                          </a:solidFill>
                          <a:effectLst/>
                          <a:latin typeface="Comic Sans MS" pitchFamily="66" charset="0"/>
                        </a:rPr>
                      </a:br>
                      <a:endParaRPr kumimoji="0" lang="en-US" sz="1900" b="0" i="0" u="none" strike="noStrike" cap="none" normalizeH="0" baseline="0" smtClean="0">
                        <a:ln>
                          <a:noFill/>
                        </a:ln>
                        <a:solidFill>
                          <a:schemeClr val="tx1"/>
                        </a:solidFill>
                        <a:effectLst/>
                        <a:latin typeface="Comic Sans MS" pitchFamily="66" charset="0"/>
                      </a:endParaRPr>
                    </a:p>
                    <a:p>
                      <a:pPr marL="280988" marR="0" lvl="0" indent="-280988" algn="l" defTabSz="914400" rtl="0" eaLnBrk="1" fontAlgn="base" latinLnBrk="0" hangingPunct="1">
                        <a:lnSpc>
                          <a:spcPct val="100000"/>
                        </a:lnSpc>
                        <a:spcBef>
                          <a:spcPct val="20000"/>
                        </a:spcBef>
                        <a:spcAft>
                          <a:spcPct val="0"/>
                        </a:spcAft>
                        <a:buClr>
                          <a:srgbClr val="000099"/>
                        </a:buClr>
                        <a:buSzTx/>
                        <a:buFont typeface="Wingdings" pitchFamily="2" charset="2"/>
                        <a:buChar char="§"/>
                        <a:tabLst/>
                      </a:pPr>
                      <a:r>
                        <a:rPr kumimoji="0" lang="en-US" sz="1900" b="0" i="0" u="none" strike="noStrike" cap="none" normalizeH="0" baseline="0" smtClean="0">
                          <a:ln>
                            <a:noFill/>
                          </a:ln>
                          <a:solidFill>
                            <a:schemeClr val="tx1"/>
                          </a:solidFill>
                          <a:effectLst/>
                          <a:latin typeface="Comic Sans MS" pitchFamily="66" charset="0"/>
                        </a:rPr>
                        <a:t>Turns over up to ½ of crop to land owner as payment of rent.</a:t>
                      </a:r>
                      <a:br>
                        <a:rPr kumimoji="0" lang="en-US" sz="1900" b="0" i="0" u="none" strike="noStrike" cap="none" normalizeH="0" baseline="0" smtClean="0">
                          <a:ln>
                            <a:noFill/>
                          </a:ln>
                          <a:solidFill>
                            <a:schemeClr val="tx1"/>
                          </a:solidFill>
                          <a:effectLst/>
                          <a:latin typeface="Comic Sans MS" pitchFamily="66" charset="0"/>
                        </a:rPr>
                      </a:br>
                      <a:endParaRPr kumimoji="0" lang="en-US" sz="1900" b="0" i="0" u="none" strike="noStrike" cap="none" normalizeH="0" baseline="0" smtClean="0">
                        <a:ln>
                          <a:noFill/>
                        </a:ln>
                        <a:solidFill>
                          <a:schemeClr val="tx1"/>
                        </a:solidFill>
                        <a:effectLst/>
                        <a:latin typeface="Comic Sans MS" pitchFamily="66" charset="0"/>
                      </a:endParaRPr>
                    </a:p>
                    <a:p>
                      <a:pPr marL="280988" marR="0" lvl="0" indent="-280988" algn="l" defTabSz="914400" rtl="0" eaLnBrk="1" fontAlgn="base" latinLnBrk="0" hangingPunct="1">
                        <a:lnSpc>
                          <a:spcPct val="100000"/>
                        </a:lnSpc>
                        <a:spcBef>
                          <a:spcPct val="20000"/>
                        </a:spcBef>
                        <a:spcAft>
                          <a:spcPct val="0"/>
                        </a:spcAft>
                        <a:buClr>
                          <a:srgbClr val="000099"/>
                        </a:buClr>
                        <a:buSzTx/>
                        <a:buFont typeface="Wingdings" pitchFamily="2" charset="2"/>
                        <a:buChar char="§"/>
                        <a:tabLst/>
                      </a:pPr>
                      <a:r>
                        <a:rPr kumimoji="0" lang="en-US" sz="1900" b="0" i="0" u="none" strike="noStrike" cap="none" normalizeH="0" baseline="0" smtClean="0">
                          <a:ln>
                            <a:noFill/>
                          </a:ln>
                          <a:solidFill>
                            <a:schemeClr val="tx1"/>
                          </a:solidFill>
                          <a:effectLst/>
                          <a:latin typeface="Comic Sans MS" pitchFamily="66" charset="0"/>
                        </a:rPr>
                        <a:t>Tenant gives remainder of crop to merchant in</a:t>
                      </a:r>
                      <a:br>
                        <a:rPr kumimoji="0" lang="en-US" sz="1900" b="0" i="0" u="none" strike="noStrike" cap="none" normalizeH="0" baseline="0" smtClean="0">
                          <a:ln>
                            <a:noFill/>
                          </a:ln>
                          <a:solidFill>
                            <a:schemeClr val="tx1"/>
                          </a:solidFill>
                          <a:effectLst/>
                          <a:latin typeface="Comic Sans MS" pitchFamily="66" charset="0"/>
                        </a:rPr>
                      </a:br>
                      <a:r>
                        <a:rPr kumimoji="0" lang="en-US" sz="1900" b="0" i="0" u="none" strike="noStrike" cap="none" normalizeH="0" baseline="0" smtClean="0">
                          <a:ln>
                            <a:noFill/>
                          </a:ln>
                          <a:solidFill>
                            <a:schemeClr val="tx1"/>
                          </a:solidFill>
                          <a:effectLst/>
                          <a:latin typeface="Comic Sans MS" pitchFamily="66" charset="0"/>
                        </a:rPr>
                        <a:t>payment of debt.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236538" marR="0" lvl="0" indent="-236538" algn="l" defTabSz="914400" rtl="0" eaLnBrk="1" fontAlgn="base" latinLnBrk="0" hangingPunct="1">
                        <a:lnSpc>
                          <a:spcPct val="100000"/>
                        </a:lnSpc>
                        <a:spcBef>
                          <a:spcPct val="20000"/>
                        </a:spcBef>
                        <a:spcAft>
                          <a:spcPct val="0"/>
                        </a:spcAft>
                        <a:buClr>
                          <a:srgbClr val="000099"/>
                        </a:buClr>
                        <a:buSzTx/>
                        <a:buFont typeface="Wingdings" pitchFamily="2" charset="2"/>
                        <a:buChar char="§"/>
                        <a:tabLst/>
                      </a:pPr>
                      <a:r>
                        <a:rPr kumimoji="0" lang="en-US" sz="1900" b="0" i="0" u="none" strike="noStrike" cap="none" normalizeH="0" baseline="0" smtClean="0">
                          <a:ln>
                            <a:noFill/>
                          </a:ln>
                          <a:solidFill>
                            <a:schemeClr val="tx1"/>
                          </a:solidFill>
                          <a:effectLst/>
                          <a:latin typeface="Comic Sans MS" pitchFamily="66" charset="0"/>
                        </a:rPr>
                        <a:t>Rents land to tenant in exchange for ¼ </a:t>
                      </a:r>
                      <a:br>
                        <a:rPr kumimoji="0" lang="en-US" sz="1900" b="0" i="0" u="none" strike="noStrike" cap="none" normalizeH="0" baseline="0" smtClean="0">
                          <a:ln>
                            <a:noFill/>
                          </a:ln>
                          <a:solidFill>
                            <a:schemeClr val="tx1"/>
                          </a:solidFill>
                          <a:effectLst/>
                          <a:latin typeface="Comic Sans MS" pitchFamily="66" charset="0"/>
                        </a:rPr>
                      </a:br>
                      <a:r>
                        <a:rPr kumimoji="0" lang="en-US" sz="1900" b="0" i="0" u="none" strike="noStrike" cap="none" normalizeH="0" baseline="0" smtClean="0">
                          <a:ln>
                            <a:noFill/>
                          </a:ln>
                          <a:solidFill>
                            <a:schemeClr val="tx1"/>
                          </a:solidFill>
                          <a:effectLst/>
                          <a:latin typeface="Comic Sans MS" pitchFamily="66" charset="0"/>
                        </a:rPr>
                        <a:t>to ½ of tenant farmer’s future crop.</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9171" name="Line 61"/>
          <p:cNvSpPr>
            <a:spLocks noChangeShapeType="1"/>
          </p:cNvSpPr>
          <p:nvPr/>
        </p:nvSpPr>
        <p:spPr bwMode="auto">
          <a:xfrm flipV="1">
            <a:off x="3048000" y="1828800"/>
            <a:ext cx="457200" cy="228600"/>
          </a:xfrm>
          <a:prstGeom prst="line">
            <a:avLst/>
          </a:prstGeom>
          <a:noFill/>
          <a:ln w="19050">
            <a:solidFill>
              <a:srgbClr val="D30A05"/>
            </a:solidFill>
            <a:round/>
            <a:headEnd/>
            <a:tailEnd type="triangle" w="med" len="med"/>
          </a:ln>
        </p:spPr>
        <p:txBody>
          <a:bodyPr/>
          <a:lstStyle/>
          <a:p>
            <a:endParaRPr lang="en-US"/>
          </a:p>
        </p:txBody>
      </p:sp>
      <p:sp>
        <p:nvSpPr>
          <p:cNvPr id="49172" name="Line 62"/>
          <p:cNvSpPr>
            <a:spLocks noChangeShapeType="1"/>
          </p:cNvSpPr>
          <p:nvPr/>
        </p:nvSpPr>
        <p:spPr bwMode="auto">
          <a:xfrm flipV="1">
            <a:off x="5791200" y="2971800"/>
            <a:ext cx="685800" cy="381000"/>
          </a:xfrm>
          <a:prstGeom prst="line">
            <a:avLst/>
          </a:prstGeom>
          <a:noFill/>
          <a:ln w="19050">
            <a:solidFill>
              <a:srgbClr val="D30A05"/>
            </a:solidFill>
            <a:round/>
            <a:headEnd/>
            <a:tailEnd type="triangle" w="med" len="med"/>
          </a:ln>
        </p:spPr>
        <p:txBody>
          <a:bodyPr/>
          <a:lstStyle/>
          <a:p>
            <a:endParaRPr lang="en-US"/>
          </a:p>
        </p:txBody>
      </p:sp>
      <p:sp>
        <p:nvSpPr>
          <p:cNvPr id="49173" name="Line 63"/>
          <p:cNvSpPr>
            <a:spLocks noChangeShapeType="1"/>
          </p:cNvSpPr>
          <p:nvPr/>
        </p:nvSpPr>
        <p:spPr bwMode="auto">
          <a:xfrm flipH="1" flipV="1">
            <a:off x="5410200" y="1905000"/>
            <a:ext cx="838200" cy="0"/>
          </a:xfrm>
          <a:prstGeom prst="line">
            <a:avLst/>
          </a:prstGeom>
          <a:noFill/>
          <a:ln w="28575">
            <a:solidFill>
              <a:srgbClr val="D30A05"/>
            </a:solidFill>
            <a:round/>
            <a:headEnd/>
            <a:tailEnd type="triangle" w="med" len="med"/>
          </a:ln>
        </p:spPr>
        <p:txBody>
          <a:bodyPr/>
          <a:lstStyle/>
          <a:p>
            <a:endParaRPr lang="en-US"/>
          </a:p>
        </p:txBody>
      </p:sp>
      <p:sp>
        <p:nvSpPr>
          <p:cNvPr id="49174" name="Line 64"/>
          <p:cNvSpPr>
            <a:spLocks noChangeShapeType="1"/>
          </p:cNvSpPr>
          <p:nvPr/>
        </p:nvSpPr>
        <p:spPr bwMode="auto">
          <a:xfrm flipH="1">
            <a:off x="2971800" y="5181600"/>
            <a:ext cx="457200" cy="457200"/>
          </a:xfrm>
          <a:prstGeom prst="line">
            <a:avLst/>
          </a:prstGeom>
          <a:noFill/>
          <a:ln w="19050">
            <a:solidFill>
              <a:srgbClr val="D30A05"/>
            </a:solidFill>
            <a:round/>
            <a:headEnd/>
            <a:tailEnd type="triangle" w="med" len="med"/>
          </a:ln>
        </p:spPr>
        <p:txBody>
          <a:bodyPr/>
          <a:lstStyle/>
          <a:p>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2"/>
          <p:cNvSpPr txBox="1">
            <a:spLocks noChangeArrowheads="1"/>
          </p:cNvSpPr>
          <p:nvPr/>
        </p:nvSpPr>
        <p:spPr bwMode="auto">
          <a:xfrm>
            <a:off x="457200" y="304800"/>
            <a:ext cx="8305800" cy="457200"/>
          </a:xfrm>
          <a:prstGeom prst="rect">
            <a:avLst/>
          </a:prstGeom>
          <a:noFill/>
          <a:ln w="9525">
            <a:noFill/>
            <a:miter lim="800000"/>
            <a:headEnd/>
            <a:tailEnd/>
          </a:ln>
        </p:spPr>
        <p:txBody>
          <a:bodyPr>
            <a:spAutoFit/>
          </a:bodyPr>
          <a:lstStyle/>
          <a:p>
            <a:pPr eaLnBrk="1" hangingPunct="1">
              <a:spcBef>
                <a:spcPct val="50000"/>
              </a:spcBef>
            </a:pPr>
            <a:endParaRPr lang="en-US" b="0">
              <a:solidFill>
                <a:schemeClr val="tx1"/>
              </a:solidFill>
              <a:latin typeface="Arial" charset="0"/>
            </a:endParaRPr>
          </a:p>
        </p:txBody>
      </p:sp>
      <p:sp>
        <p:nvSpPr>
          <p:cNvPr id="52227" name="Text Box 3"/>
          <p:cNvSpPr txBox="1">
            <a:spLocks noChangeArrowheads="1"/>
          </p:cNvSpPr>
          <p:nvPr/>
        </p:nvSpPr>
        <p:spPr bwMode="auto">
          <a:xfrm>
            <a:off x="381000" y="273050"/>
            <a:ext cx="8382000" cy="793750"/>
          </a:xfrm>
          <a:prstGeom prst="rect">
            <a:avLst/>
          </a:prstGeom>
          <a:noFill/>
          <a:ln w="9525">
            <a:noFill/>
            <a:miter lim="800000"/>
            <a:headEnd/>
            <a:tailEnd/>
          </a:ln>
          <a:effectLst>
            <a:outerShdw dist="17961" dir="2700000" algn="ctr" rotWithShape="0">
              <a:srgbClr val="D30A05"/>
            </a:outerShdw>
          </a:effectLst>
        </p:spPr>
        <p:txBody>
          <a:bodyPr>
            <a:spAutoFit/>
          </a:bodyPr>
          <a:lstStyle/>
          <a:p>
            <a:pPr algn="ctr" eaLnBrk="1" hangingPunct="1">
              <a:spcBef>
                <a:spcPct val="50000"/>
              </a:spcBef>
              <a:defRPr/>
            </a:pPr>
            <a:r>
              <a:rPr lang="en-US" sz="4600">
                <a:solidFill>
                  <a:srgbClr val="000099"/>
                </a:solidFill>
                <a:latin typeface="Insula" pitchFamily="66" charset="0"/>
              </a:rPr>
              <a:t>14</a:t>
            </a:r>
            <a:r>
              <a:rPr lang="en-US" sz="4600" baseline="30000">
                <a:solidFill>
                  <a:srgbClr val="000099"/>
                </a:solidFill>
                <a:latin typeface="Insula" pitchFamily="66" charset="0"/>
              </a:rPr>
              <a:t>th</a:t>
            </a:r>
            <a:r>
              <a:rPr lang="en-US" sz="4600">
                <a:solidFill>
                  <a:srgbClr val="000099"/>
                </a:solidFill>
                <a:latin typeface="Insula" pitchFamily="66" charset="0"/>
              </a:rPr>
              <a:t> Amendment</a:t>
            </a:r>
          </a:p>
        </p:txBody>
      </p:sp>
      <p:sp>
        <p:nvSpPr>
          <p:cNvPr id="52228" name="Text Box 4"/>
          <p:cNvSpPr txBox="1">
            <a:spLocks noChangeArrowheads="1"/>
          </p:cNvSpPr>
          <p:nvPr/>
        </p:nvSpPr>
        <p:spPr bwMode="auto">
          <a:xfrm>
            <a:off x="685800" y="1371600"/>
            <a:ext cx="7924800" cy="5006975"/>
          </a:xfrm>
          <a:prstGeom prst="rect">
            <a:avLst/>
          </a:prstGeom>
          <a:noFill/>
          <a:ln w="9525">
            <a:noFill/>
            <a:miter lim="800000"/>
            <a:headEnd/>
            <a:tailEnd/>
          </a:ln>
        </p:spPr>
        <p:txBody>
          <a:bodyPr>
            <a:spAutoFit/>
          </a:bodyPr>
          <a:lstStyle/>
          <a:p>
            <a:pPr marL="403225" indent="-403225" eaLnBrk="1" hangingPunct="1">
              <a:spcBef>
                <a:spcPct val="50000"/>
              </a:spcBef>
              <a:buClr>
                <a:srgbClr val="D30A05"/>
              </a:buClr>
              <a:buFont typeface="Wingdings" pitchFamily="2" charset="2"/>
              <a:buChar char="«"/>
            </a:pPr>
            <a:r>
              <a:rPr lang="en-US" sz="3000" b="0">
                <a:solidFill>
                  <a:schemeClr val="tx1"/>
                </a:solidFill>
              </a:rPr>
              <a:t>Ratified in July, 1868.</a:t>
            </a:r>
          </a:p>
          <a:p>
            <a:pPr marL="1084263" lvl="1" indent="-403225" eaLnBrk="1" hangingPunct="1">
              <a:spcBef>
                <a:spcPct val="50000"/>
              </a:spcBef>
              <a:buClr>
                <a:srgbClr val="000080"/>
              </a:buClr>
              <a:buSzPct val="80000"/>
              <a:buFont typeface="DavysOtherDingbats" pitchFamily="2" charset="0"/>
              <a:buChar char="*"/>
            </a:pPr>
            <a:r>
              <a:rPr lang="en-US" sz="2500" b="0">
                <a:solidFill>
                  <a:schemeClr val="tx1"/>
                </a:solidFill>
              </a:rPr>
              <a:t>Provide a constitutional guarantee of the rights and security of freed people.</a:t>
            </a:r>
          </a:p>
          <a:p>
            <a:pPr marL="1084263" lvl="1" indent="-403225" eaLnBrk="1" hangingPunct="1">
              <a:spcBef>
                <a:spcPct val="50000"/>
              </a:spcBef>
              <a:buClr>
                <a:srgbClr val="000080"/>
              </a:buClr>
              <a:buSzPct val="80000"/>
              <a:buFont typeface="DavysOtherDingbats" pitchFamily="2" charset="0"/>
              <a:buChar char="*"/>
            </a:pPr>
            <a:r>
              <a:rPr lang="en-US" sz="2500" b="0">
                <a:solidFill>
                  <a:schemeClr val="tx1"/>
                </a:solidFill>
              </a:rPr>
              <a:t>Insure against neo-Confederate political power.</a:t>
            </a:r>
          </a:p>
          <a:p>
            <a:pPr marL="1084263" lvl="1" indent="-403225" eaLnBrk="1" hangingPunct="1">
              <a:spcBef>
                <a:spcPct val="50000"/>
              </a:spcBef>
              <a:buClr>
                <a:srgbClr val="000080"/>
              </a:buClr>
              <a:buSzPct val="80000"/>
              <a:buFont typeface="DavysOtherDingbats" pitchFamily="2" charset="0"/>
              <a:buChar char="*"/>
            </a:pPr>
            <a:r>
              <a:rPr lang="en-US" sz="2500" b="0">
                <a:solidFill>
                  <a:schemeClr val="tx1"/>
                </a:solidFill>
              </a:rPr>
              <a:t>Enshrine the national debt while repudiating that of the Confederacy.</a:t>
            </a:r>
          </a:p>
          <a:p>
            <a:pPr marL="403225" indent="-403225" eaLnBrk="1" hangingPunct="1">
              <a:spcBef>
                <a:spcPct val="50000"/>
              </a:spcBef>
              <a:buClr>
                <a:srgbClr val="D30A05"/>
              </a:buClr>
              <a:buFont typeface="Wingdings" pitchFamily="2" charset="2"/>
              <a:buChar char="«"/>
            </a:pPr>
            <a:r>
              <a:rPr lang="en-US" sz="3000" b="0">
                <a:solidFill>
                  <a:schemeClr val="tx1"/>
                </a:solidFill>
              </a:rPr>
              <a:t>Southern states would be punished for denying the right to vote to black citizens!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222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222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222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222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222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ext Box 2"/>
          <p:cNvSpPr txBox="1">
            <a:spLocks noChangeArrowheads="1"/>
          </p:cNvSpPr>
          <p:nvPr/>
        </p:nvSpPr>
        <p:spPr bwMode="auto">
          <a:xfrm>
            <a:off x="457200" y="304800"/>
            <a:ext cx="8305800" cy="457200"/>
          </a:xfrm>
          <a:prstGeom prst="rect">
            <a:avLst/>
          </a:prstGeom>
          <a:noFill/>
          <a:ln w="9525">
            <a:noFill/>
            <a:miter lim="800000"/>
            <a:headEnd/>
            <a:tailEnd/>
          </a:ln>
        </p:spPr>
        <p:txBody>
          <a:bodyPr>
            <a:spAutoFit/>
          </a:bodyPr>
          <a:lstStyle/>
          <a:p>
            <a:pPr eaLnBrk="1" hangingPunct="1">
              <a:spcBef>
                <a:spcPct val="50000"/>
              </a:spcBef>
            </a:pPr>
            <a:endParaRPr lang="en-US" b="0">
              <a:solidFill>
                <a:schemeClr val="tx1"/>
              </a:solidFill>
              <a:latin typeface="Arial" charset="0"/>
            </a:endParaRPr>
          </a:p>
        </p:txBody>
      </p:sp>
      <p:sp>
        <p:nvSpPr>
          <p:cNvPr id="64515" name="Text Box 3"/>
          <p:cNvSpPr txBox="1">
            <a:spLocks noChangeArrowheads="1"/>
          </p:cNvSpPr>
          <p:nvPr/>
        </p:nvSpPr>
        <p:spPr bwMode="auto">
          <a:xfrm>
            <a:off x="0" y="381000"/>
            <a:ext cx="9144000" cy="685800"/>
          </a:xfrm>
          <a:prstGeom prst="rect">
            <a:avLst/>
          </a:prstGeom>
          <a:noFill/>
          <a:ln w="9525">
            <a:noFill/>
            <a:miter lim="800000"/>
            <a:headEnd/>
            <a:tailEnd/>
          </a:ln>
          <a:effectLst>
            <a:outerShdw dist="17961" dir="2700000" algn="ctr" rotWithShape="0">
              <a:srgbClr val="D30A05"/>
            </a:outerShdw>
          </a:effectLst>
        </p:spPr>
        <p:txBody>
          <a:bodyPr>
            <a:spAutoFit/>
          </a:bodyPr>
          <a:lstStyle/>
          <a:p>
            <a:pPr algn="ctr" eaLnBrk="1" hangingPunct="1">
              <a:spcBef>
                <a:spcPct val="50000"/>
              </a:spcBef>
              <a:defRPr/>
            </a:pPr>
            <a:r>
              <a:rPr lang="en-US" sz="3900">
                <a:solidFill>
                  <a:srgbClr val="000099"/>
                </a:solidFill>
                <a:latin typeface="Insula" pitchFamily="66" charset="0"/>
              </a:rPr>
              <a:t>Black &amp; White Political Participation</a:t>
            </a:r>
          </a:p>
        </p:txBody>
      </p:sp>
      <p:pic>
        <p:nvPicPr>
          <p:cNvPr id="50180" name="Picture 5" descr="map-black&amp;white participation in Reconstruction"/>
          <p:cNvPicPr>
            <a:picLocks noChangeAspect="1" noChangeArrowheads="1"/>
          </p:cNvPicPr>
          <p:nvPr/>
        </p:nvPicPr>
        <p:blipFill>
          <a:blip r:embed="rId2" cstate="print">
            <a:lum contrast="6000"/>
          </a:blip>
          <a:srcRect b="4128"/>
          <a:stretch>
            <a:fillRect/>
          </a:stretch>
        </p:blipFill>
        <p:spPr bwMode="auto">
          <a:xfrm>
            <a:off x="762000" y="1371600"/>
            <a:ext cx="7772400" cy="4918075"/>
          </a:xfrm>
          <a:prstGeom prst="rect">
            <a:avLst/>
          </a:prstGeom>
          <a:noFill/>
          <a:ln w="9525">
            <a:solidFill>
              <a:srgbClr val="D30A05"/>
            </a:solid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ext Box 2"/>
          <p:cNvSpPr txBox="1">
            <a:spLocks noChangeArrowheads="1"/>
          </p:cNvSpPr>
          <p:nvPr/>
        </p:nvSpPr>
        <p:spPr bwMode="auto">
          <a:xfrm>
            <a:off x="457200" y="304800"/>
            <a:ext cx="8305800" cy="457200"/>
          </a:xfrm>
          <a:prstGeom prst="rect">
            <a:avLst/>
          </a:prstGeom>
          <a:noFill/>
          <a:ln w="9525">
            <a:noFill/>
            <a:miter lim="800000"/>
            <a:headEnd/>
            <a:tailEnd/>
          </a:ln>
        </p:spPr>
        <p:txBody>
          <a:bodyPr>
            <a:spAutoFit/>
          </a:bodyPr>
          <a:lstStyle/>
          <a:p>
            <a:pPr eaLnBrk="1" hangingPunct="1">
              <a:spcBef>
                <a:spcPct val="50000"/>
              </a:spcBef>
            </a:pPr>
            <a:endParaRPr lang="en-US" b="0">
              <a:solidFill>
                <a:schemeClr val="tx1"/>
              </a:solidFill>
              <a:latin typeface="Arial" charset="0"/>
            </a:endParaRPr>
          </a:p>
        </p:txBody>
      </p:sp>
      <p:sp>
        <p:nvSpPr>
          <p:cNvPr id="66563" name="Text Box 3"/>
          <p:cNvSpPr txBox="1">
            <a:spLocks noChangeArrowheads="1"/>
          </p:cNvSpPr>
          <p:nvPr/>
        </p:nvSpPr>
        <p:spPr bwMode="auto">
          <a:xfrm>
            <a:off x="381000" y="288925"/>
            <a:ext cx="8382000" cy="701675"/>
          </a:xfrm>
          <a:prstGeom prst="rect">
            <a:avLst/>
          </a:prstGeom>
          <a:noFill/>
          <a:ln w="9525">
            <a:noFill/>
            <a:miter lim="800000"/>
            <a:headEnd/>
            <a:tailEnd/>
          </a:ln>
          <a:effectLst>
            <a:outerShdw dist="17961" dir="2700000" algn="ctr" rotWithShape="0">
              <a:srgbClr val="D30A05"/>
            </a:outerShdw>
          </a:effectLst>
        </p:spPr>
        <p:txBody>
          <a:bodyPr>
            <a:spAutoFit/>
          </a:bodyPr>
          <a:lstStyle/>
          <a:p>
            <a:pPr algn="ctr" eaLnBrk="1" hangingPunct="1">
              <a:spcBef>
                <a:spcPct val="50000"/>
              </a:spcBef>
              <a:defRPr/>
            </a:pPr>
            <a:r>
              <a:rPr lang="en-US" sz="4000">
                <a:solidFill>
                  <a:srgbClr val="000099"/>
                </a:solidFill>
                <a:latin typeface="Insula" pitchFamily="66" charset="0"/>
              </a:rPr>
              <a:t>Blacks in Southern Politics</a:t>
            </a:r>
          </a:p>
        </p:txBody>
      </p:sp>
      <p:pic>
        <p:nvPicPr>
          <p:cNvPr id="54276" name="Picture 5" descr="black suffrage"/>
          <p:cNvPicPr>
            <a:picLocks noChangeAspect="1" noChangeArrowheads="1"/>
          </p:cNvPicPr>
          <p:nvPr/>
        </p:nvPicPr>
        <p:blipFill>
          <a:blip r:embed="rId2" cstate="print">
            <a:lum bright="-6000" contrast="12000"/>
          </a:blip>
          <a:srcRect t="3555" b="3999"/>
          <a:stretch>
            <a:fillRect/>
          </a:stretch>
        </p:blipFill>
        <p:spPr bwMode="auto">
          <a:xfrm>
            <a:off x="838200" y="3433763"/>
            <a:ext cx="4724400" cy="3119437"/>
          </a:xfrm>
          <a:prstGeom prst="rect">
            <a:avLst/>
          </a:prstGeom>
          <a:noFill/>
          <a:ln w="9525">
            <a:solidFill>
              <a:srgbClr val="D30A05"/>
            </a:solidFill>
            <a:miter lim="800000"/>
            <a:headEnd/>
            <a:tailEnd/>
          </a:ln>
        </p:spPr>
      </p:pic>
      <p:sp>
        <p:nvSpPr>
          <p:cNvPr id="66566" name="Text Box 6"/>
          <p:cNvSpPr txBox="1">
            <a:spLocks noChangeArrowheads="1"/>
          </p:cNvSpPr>
          <p:nvPr/>
        </p:nvSpPr>
        <p:spPr bwMode="auto">
          <a:xfrm>
            <a:off x="609600" y="1143000"/>
            <a:ext cx="8077200" cy="2149475"/>
          </a:xfrm>
          <a:prstGeom prst="rect">
            <a:avLst/>
          </a:prstGeom>
          <a:noFill/>
          <a:ln w="9525">
            <a:noFill/>
            <a:miter lim="800000"/>
            <a:headEnd/>
            <a:tailEnd/>
          </a:ln>
        </p:spPr>
        <p:txBody>
          <a:bodyPr>
            <a:spAutoFit/>
          </a:bodyPr>
          <a:lstStyle/>
          <a:p>
            <a:pPr marL="457200" indent="-457200" eaLnBrk="1" hangingPunct="1">
              <a:spcBef>
                <a:spcPct val="50000"/>
              </a:spcBef>
              <a:buClr>
                <a:srgbClr val="D30A05"/>
              </a:buClr>
              <a:buFont typeface="Wingdings" pitchFamily="2" charset="2"/>
              <a:buChar char="«"/>
              <a:tabLst>
                <a:tab pos="398463" algn="l"/>
              </a:tabLst>
            </a:pPr>
            <a:r>
              <a:rPr lang="en-US" sz="2700" b="0">
                <a:solidFill>
                  <a:schemeClr val="tx1"/>
                </a:solidFill>
              </a:rPr>
              <a:t>Core voters were black veterans.</a:t>
            </a:r>
          </a:p>
          <a:p>
            <a:pPr marL="457200" indent="-457200" eaLnBrk="1" hangingPunct="1">
              <a:spcBef>
                <a:spcPct val="50000"/>
              </a:spcBef>
              <a:buClr>
                <a:srgbClr val="D30A05"/>
              </a:buClr>
              <a:buFont typeface="Wingdings" pitchFamily="2" charset="2"/>
              <a:buChar char="«"/>
              <a:tabLst>
                <a:tab pos="398463" algn="l"/>
              </a:tabLst>
            </a:pPr>
            <a:r>
              <a:rPr lang="en-US" sz="2700" b="0">
                <a:solidFill>
                  <a:schemeClr val="tx1"/>
                </a:solidFill>
              </a:rPr>
              <a:t>Blacks were politically unprepared.</a:t>
            </a:r>
          </a:p>
          <a:p>
            <a:pPr marL="457200" indent="-457200" eaLnBrk="1" hangingPunct="1">
              <a:spcBef>
                <a:spcPct val="50000"/>
              </a:spcBef>
              <a:buClr>
                <a:srgbClr val="D30A05"/>
              </a:buClr>
              <a:buFont typeface="Wingdings" pitchFamily="2" charset="2"/>
              <a:buChar char="«"/>
              <a:tabLst>
                <a:tab pos="398463" algn="l"/>
              </a:tabLst>
            </a:pPr>
            <a:r>
              <a:rPr lang="en-US" sz="2700" b="0">
                <a:solidFill>
                  <a:schemeClr val="tx1"/>
                </a:solidFill>
              </a:rPr>
              <a:t>Blacks could register and vote in states since 1867.</a:t>
            </a:r>
            <a:endParaRPr lang="en-US" sz="2700" b="0">
              <a:solidFill>
                <a:schemeClr val="tx1"/>
              </a:solidFill>
              <a:sym typeface="Wingdings" pitchFamily="2" charset="2"/>
            </a:endParaRPr>
          </a:p>
        </p:txBody>
      </p:sp>
      <p:sp>
        <p:nvSpPr>
          <p:cNvPr id="66567" name="Text Box 7"/>
          <p:cNvSpPr txBox="1">
            <a:spLocks noChangeArrowheads="1"/>
          </p:cNvSpPr>
          <p:nvPr/>
        </p:nvSpPr>
        <p:spPr bwMode="auto">
          <a:xfrm>
            <a:off x="5791200" y="3429000"/>
            <a:ext cx="2971800" cy="1736725"/>
          </a:xfrm>
          <a:prstGeom prst="rect">
            <a:avLst/>
          </a:prstGeom>
          <a:noFill/>
          <a:ln w="9525">
            <a:noFill/>
            <a:miter lim="800000"/>
            <a:headEnd/>
            <a:tailEnd/>
          </a:ln>
        </p:spPr>
        <p:txBody>
          <a:bodyPr>
            <a:spAutoFit/>
          </a:bodyPr>
          <a:lstStyle/>
          <a:p>
            <a:pPr marL="403225" indent="-403225" eaLnBrk="1" hangingPunct="1">
              <a:spcBef>
                <a:spcPct val="50000"/>
              </a:spcBef>
              <a:buClr>
                <a:srgbClr val="D30A05"/>
              </a:buClr>
              <a:buFont typeface="Wingdings" pitchFamily="2" charset="2"/>
              <a:buChar char="«"/>
            </a:pPr>
            <a:r>
              <a:rPr lang="en-US" sz="2700" b="0">
                <a:solidFill>
                  <a:schemeClr val="tx1"/>
                </a:solidFill>
              </a:rPr>
              <a:t>The 15</a:t>
            </a:r>
            <a:r>
              <a:rPr lang="en-US" sz="2700" b="0" baseline="30000">
                <a:solidFill>
                  <a:schemeClr val="tx1"/>
                </a:solidFill>
              </a:rPr>
              <a:t>th</a:t>
            </a:r>
            <a:r>
              <a:rPr lang="en-US" sz="2700" b="0">
                <a:solidFill>
                  <a:schemeClr val="tx1"/>
                </a:solidFill>
              </a:rPr>
              <a:t>     Amendment    guaranteed</a:t>
            </a:r>
            <a:br>
              <a:rPr lang="en-US" sz="2700" b="0">
                <a:solidFill>
                  <a:schemeClr val="tx1"/>
                </a:solidFill>
              </a:rPr>
            </a:br>
            <a:r>
              <a:rPr lang="en-US" sz="2700" b="0">
                <a:solidFill>
                  <a:schemeClr val="tx1"/>
                </a:solidFill>
              </a:rPr>
              <a:t>federal voting.</a:t>
            </a:r>
            <a:endParaRPr lang="en-US" sz="2700" b="0">
              <a:solidFill>
                <a:schemeClr val="tx1"/>
              </a:solidFill>
              <a:sym typeface="Wingdings" pitchFamily="2" charset="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656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656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656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656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0"/>
            <a:ext cx="7010400" cy="4949190"/>
          </a:xfrm>
        </p:spPr>
        <p:txBody>
          <a:bodyPr>
            <a:normAutofit/>
          </a:bodyPr>
          <a:lstStyle/>
          <a:p>
            <a:pPr>
              <a:buFont typeface="Arial" pitchFamily="34" charset="0"/>
              <a:buChar char="•"/>
            </a:pPr>
            <a:r>
              <a:rPr lang="en-US" sz="2400" dirty="0" smtClean="0">
                <a:solidFill>
                  <a:schemeClr val="bg1">
                    <a:lumMod val="95000"/>
                    <a:lumOff val="5000"/>
                  </a:schemeClr>
                </a:solidFill>
              </a:rPr>
              <a:t>The elastic clause gives the government “flexibility” when they are making decisions. It allows  congress to make laws to reflect changing conditions.</a:t>
            </a:r>
            <a:r>
              <a:rPr lang="en-US" sz="2400" dirty="0" smtClean="0"/>
              <a:t/>
            </a:r>
            <a:br>
              <a:rPr lang="en-US" sz="2400" dirty="0" smtClean="0"/>
            </a:br>
            <a:r>
              <a:rPr lang="en-US" sz="2400" dirty="0" smtClean="0"/>
              <a:t>The Louisiana Purchase is an example of the elastic clause. </a:t>
            </a:r>
            <a:br>
              <a:rPr lang="en-US" sz="2400" dirty="0" smtClean="0"/>
            </a:br>
            <a:r>
              <a:rPr lang="en-US" sz="2400" dirty="0" smtClean="0"/>
              <a:t>Jefferson decided to purchase Louisiana because he felt uneasy about France and Spain having the power to block American trade access to the port of </a:t>
            </a:r>
            <a:r>
              <a:rPr lang="en-US" sz="2400" dirty="0" smtClean="0">
                <a:solidFill>
                  <a:schemeClr val="accent4">
                    <a:lumMod val="60000"/>
                    <a:lumOff val="40000"/>
                  </a:schemeClr>
                </a:solidFill>
                <a:hlinkClick r:id="rId2" action="ppaction://hlinkfile" tooltip="New Orleans"/>
              </a:rPr>
              <a:t>New Orleans</a:t>
            </a:r>
            <a:r>
              <a:rPr lang="en-US" sz="2400" dirty="0" smtClean="0">
                <a:solidFill>
                  <a:schemeClr val="accent4">
                    <a:lumMod val="60000"/>
                    <a:lumOff val="40000"/>
                  </a:schemeClr>
                </a:solidFill>
              </a:rPr>
              <a:t>.</a:t>
            </a:r>
            <a:endParaRPr lang="en-US" sz="2400" dirty="0">
              <a:solidFill>
                <a:schemeClr val="accent4">
                  <a:lumMod val="60000"/>
                  <a:lumOff val="40000"/>
                </a:schemeClr>
              </a:solidFill>
            </a:endParaRPr>
          </a:p>
        </p:txBody>
      </p:sp>
      <p:sp>
        <p:nvSpPr>
          <p:cNvPr id="3" name="Text Placeholder 2"/>
          <p:cNvSpPr>
            <a:spLocks noGrp="1"/>
          </p:cNvSpPr>
          <p:nvPr>
            <p:ph type="body" idx="1"/>
          </p:nvPr>
        </p:nvSpPr>
        <p:spPr/>
        <p:txBody>
          <a:bodyPr/>
          <a:lstStyle/>
          <a:p>
            <a:r>
              <a:rPr lang="en-US" dirty="0" smtClean="0"/>
              <a:t>Elastic Clause and the Louisiana Purchase</a:t>
            </a:r>
          </a:p>
          <a:p>
            <a:r>
              <a:rPr lang="en-US" dirty="0" smtClean="0"/>
              <a:t>11.1.2</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ext Box 2"/>
          <p:cNvSpPr txBox="1">
            <a:spLocks noChangeArrowheads="1"/>
          </p:cNvSpPr>
          <p:nvPr/>
        </p:nvSpPr>
        <p:spPr bwMode="auto">
          <a:xfrm>
            <a:off x="457200" y="304800"/>
            <a:ext cx="8305800" cy="457200"/>
          </a:xfrm>
          <a:prstGeom prst="rect">
            <a:avLst/>
          </a:prstGeom>
          <a:noFill/>
          <a:ln w="9525">
            <a:noFill/>
            <a:miter lim="800000"/>
            <a:headEnd/>
            <a:tailEnd/>
          </a:ln>
        </p:spPr>
        <p:txBody>
          <a:bodyPr>
            <a:spAutoFit/>
          </a:bodyPr>
          <a:lstStyle/>
          <a:p>
            <a:pPr eaLnBrk="1" hangingPunct="1">
              <a:spcBef>
                <a:spcPct val="50000"/>
              </a:spcBef>
            </a:pPr>
            <a:endParaRPr lang="en-US" b="0">
              <a:solidFill>
                <a:schemeClr val="tx1"/>
              </a:solidFill>
              <a:latin typeface="Arial" charset="0"/>
            </a:endParaRPr>
          </a:p>
        </p:txBody>
      </p:sp>
      <p:sp>
        <p:nvSpPr>
          <p:cNvPr id="65539" name="Text Box 3"/>
          <p:cNvSpPr txBox="1">
            <a:spLocks noChangeArrowheads="1"/>
          </p:cNvSpPr>
          <p:nvPr/>
        </p:nvSpPr>
        <p:spPr bwMode="auto">
          <a:xfrm>
            <a:off x="381000" y="381000"/>
            <a:ext cx="8382000" cy="762000"/>
          </a:xfrm>
          <a:prstGeom prst="rect">
            <a:avLst/>
          </a:prstGeom>
          <a:noFill/>
          <a:ln w="9525">
            <a:noFill/>
            <a:miter lim="800000"/>
            <a:headEnd/>
            <a:tailEnd/>
          </a:ln>
          <a:effectLst>
            <a:outerShdw dist="17961" dir="2700000" algn="ctr" rotWithShape="0">
              <a:srgbClr val="D30A05"/>
            </a:outerShdw>
          </a:effectLst>
        </p:spPr>
        <p:txBody>
          <a:bodyPr>
            <a:spAutoFit/>
          </a:bodyPr>
          <a:lstStyle/>
          <a:p>
            <a:pPr algn="ctr" eaLnBrk="1" hangingPunct="1">
              <a:spcBef>
                <a:spcPct val="50000"/>
              </a:spcBef>
              <a:defRPr/>
            </a:pPr>
            <a:r>
              <a:rPr lang="en-US" sz="4400">
                <a:solidFill>
                  <a:srgbClr val="000099"/>
                </a:solidFill>
                <a:latin typeface="Insula" pitchFamily="66" charset="0"/>
              </a:rPr>
              <a:t>15</a:t>
            </a:r>
            <a:r>
              <a:rPr lang="en-US" sz="4400" baseline="30000">
                <a:solidFill>
                  <a:srgbClr val="000099"/>
                </a:solidFill>
                <a:latin typeface="Insula" pitchFamily="66" charset="0"/>
              </a:rPr>
              <a:t>th</a:t>
            </a:r>
            <a:r>
              <a:rPr lang="en-US" sz="4400">
                <a:solidFill>
                  <a:srgbClr val="000099"/>
                </a:solidFill>
                <a:latin typeface="Insula" pitchFamily="66" charset="0"/>
              </a:rPr>
              <a:t> Amendment</a:t>
            </a:r>
          </a:p>
        </p:txBody>
      </p:sp>
      <p:sp>
        <p:nvSpPr>
          <p:cNvPr id="65544" name="Text Box 8"/>
          <p:cNvSpPr txBox="1">
            <a:spLocks noChangeArrowheads="1"/>
          </p:cNvSpPr>
          <p:nvPr/>
        </p:nvSpPr>
        <p:spPr bwMode="auto">
          <a:xfrm>
            <a:off x="685800" y="1425575"/>
            <a:ext cx="7924800" cy="4822825"/>
          </a:xfrm>
          <a:prstGeom prst="rect">
            <a:avLst/>
          </a:prstGeom>
          <a:noFill/>
          <a:ln w="9525">
            <a:noFill/>
            <a:miter lim="800000"/>
            <a:headEnd/>
            <a:tailEnd/>
          </a:ln>
        </p:spPr>
        <p:txBody>
          <a:bodyPr>
            <a:spAutoFit/>
          </a:bodyPr>
          <a:lstStyle/>
          <a:p>
            <a:pPr marL="515938" indent="-515938" eaLnBrk="1" hangingPunct="1">
              <a:spcBef>
                <a:spcPct val="50000"/>
              </a:spcBef>
              <a:buClr>
                <a:srgbClr val="D02800"/>
              </a:buClr>
              <a:buFont typeface="Wingdings" pitchFamily="2" charset="2"/>
              <a:buChar char="«"/>
            </a:pPr>
            <a:r>
              <a:rPr lang="en-US" sz="2700" b="0">
                <a:solidFill>
                  <a:schemeClr val="tx1"/>
                </a:solidFill>
              </a:rPr>
              <a:t>Ratified in 1870.</a:t>
            </a:r>
          </a:p>
          <a:p>
            <a:pPr marL="515938" indent="-515938" eaLnBrk="1" hangingPunct="1">
              <a:spcBef>
                <a:spcPct val="50000"/>
              </a:spcBef>
              <a:buClr>
                <a:srgbClr val="D02800"/>
              </a:buClr>
              <a:buFont typeface="Wingdings" pitchFamily="2" charset="2"/>
              <a:buChar char="«"/>
            </a:pPr>
            <a:r>
              <a:rPr lang="en-US" sz="2700" b="0" i="1">
                <a:solidFill>
                  <a:schemeClr val="tx1"/>
                </a:solidFill>
              </a:rPr>
              <a:t>The right of citizens of the United States to vote shall not be denied or abridged by the United States or by any state on account of race, color, or previous condition of servitude. </a:t>
            </a:r>
          </a:p>
          <a:p>
            <a:pPr marL="515938" indent="-515938" eaLnBrk="1" hangingPunct="1">
              <a:spcBef>
                <a:spcPct val="50000"/>
              </a:spcBef>
              <a:buClr>
                <a:srgbClr val="D02800"/>
              </a:buClr>
              <a:buFont typeface="Wingdings" pitchFamily="2" charset="2"/>
              <a:buChar char="«"/>
            </a:pPr>
            <a:r>
              <a:rPr lang="en-US" sz="2700" b="0" i="1">
                <a:solidFill>
                  <a:schemeClr val="tx1"/>
                </a:solidFill>
              </a:rPr>
              <a:t>The </a:t>
            </a:r>
            <a:r>
              <a:rPr lang="en-US" sz="2700" b="0" i="1" u="sng">
                <a:solidFill>
                  <a:schemeClr val="tx1"/>
                </a:solidFill>
              </a:rPr>
              <a:t>Congress</a:t>
            </a:r>
            <a:r>
              <a:rPr lang="en-US" sz="2700" b="0" i="1">
                <a:solidFill>
                  <a:schemeClr val="tx1"/>
                </a:solidFill>
              </a:rPr>
              <a:t> shall have power to enforce this article by appropriate legislation.</a:t>
            </a:r>
            <a:endParaRPr lang="en-US" sz="2700" b="0">
              <a:solidFill>
                <a:schemeClr val="tx1"/>
              </a:solidFill>
            </a:endParaRPr>
          </a:p>
          <a:p>
            <a:pPr marL="515938" indent="-515938" eaLnBrk="1" hangingPunct="1">
              <a:spcBef>
                <a:spcPct val="50000"/>
              </a:spcBef>
              <a:buClr>
                <a:srgbClr val="D02800"/>
              </a:buClr>
              <a:buFont typeface="Wingdings" pitchFamily="2" charset="2"/>
              <a:buChar char="«"/>
            </a:pPr>
            <a:r>
              <a:rPr lang="en-US" sz="2700" b="0">
                <a:solidFill>
                  <a:srgbClr val="F02E00"/>
                </a:solidFill>
              </a:rPr>
              <a:t>Women’s rights groups were furious that they were not granted the vote!</a:t>
            </a:r>
            <a:endParaRPr lang="en-US" sz="2700" b="0" i="1">
              <a:solidFill>
                <a:srgbClr val="F02E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554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554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554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554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0"/>
            <a:ext cx="6172200" cy="5791200"/>
          </a:xfrm>
        </p:spPr>
        <p:txBody>
          <a:bodyPr>
            <a:normAutofit fontScale="90000"/>
          </a:bodyPr>
          <a:lstStyle/>
          <a:p>
            <a:r>
              <a:rPr lang="en-US" dirty="0" smtClean="0">
                <a:solidFill>
                  <a:schemeClr val="bg1">
                    <a:lumMod val="95000"/>
                    <a:lumOff val="5000"/>
                  </a:schemeClr>
                </a:solidFill>
              </a:rPr>
              <a:t/>
            </a:r>
            <a:br>
              <a:rPr lang="en-US" dirty="0" smtClean="0">
                <a:solidFill>
                  <a:schemeClr val="bg1">
                    <a:lumMod val="95000"/>
                    <a:lumOff val="5000"/>
                  </a:schemeClr>
                </a:solidFill>
              </a:rPr>
            </a:br>
            <a:r>
              <a:rPr lang="en-US" dirty="0" smtClean="0">
                <a:solidFill>
                  <a:schemeClr val="bg1">
                    <a:lumMod val="95000"/>
                    <a:lumOff val="5000"/>
                  </a:schemeClr>
                </a:solidFill>
              </a:rPr>
              <a:t/>
            </a:r>
            <a:br>
              <a:rPr lang="en-US" dirty="0" smtClean="0">
                <a:solidFill>
                  <a:schemeClr val="bg1">
                    <a:lumMod val="95000"/>
                    <a:lumOff val="5000"/>
                  </a:schemeClr>
                </a:solidFill>
              </a:rPr>
            </a:br>
            <a:r>
              <a:rPr lang="en-US" dirty="0" smtClean="0">
                <a:solidFill>
                  <a:schemeClr val="bg1">
                    <a:lumMod val="95000"/>
                    <a:lumOff val="5000"/>
                  </a:schemeClr>
                </a:solidFill>
              </a:rPr>
              <a:t/>
            </a:r>
            <a:br>
              <a:rPr lang="en-US" dirty="0" smtClean="0">
                <a:solidFill>
                  <a:schemeClr val="bg1">
                    <a:lumMod val="95000"/>
                    <a:lumOff val="5000"/>
                  </a:schemeClr>
                </a:solidFill>
              </a:rPr>
            </a:br>
            <a:r>
              <a:rPr lang="en-US" dirty="0" smtClean="0">
                <a:solidFill>
                  <a:schemeClr val="bg1">
                    <a:lumMod val="95000"/>
                    <a:lumOff val="5000"/>
                  </a:schemeClr>
                </a:solidFill>
              </a:rPr>
              <a:t>The articles failed because they did not give enough power to the government to deal with emergency situations or taxes. </a:t>
            </a:r>
            <a:br>
              <a:rPr lang="en-US" dirty="0" smtClean="0">
                <a:solidFill>
                  <a:schemeClr val="bg1">
                    <a:lumMod val="95000"/>
                    <a:lumOff val="5000"/>
                  </a:schemeClr>
                </a:solidFill>
              </a:rPr>
            </a:br>
            <a:r>
              <a:rPr lang="en-US" dirty="0" smtClean="0">
                <a:solidFill>
                  <a:schemeClr val="bg1">
                    <a:lumMod val="95000"/>
                    <a:lumOff val="5000"/>
                  </a:schemeClr>
                </a:solidFill>
              </a:rPr>
              <a:t/>
            </a:r>
            <a:br>
              <a:rPr lang="en-US" dirty="0" smtClean="0">
                <a:solidFill>
                  <a:schemeClr val="bg1">
                    <a:lumMod val="95000"/>
                    <a:lumOff val="5000"/>
                  </a:schemeClr>
                </a:solidFill>
              </a:rPr>
            </a:br>
            <a:r>
              <a:rPr lang="en-US" dirty="0" smtClean="0">
                <a:solidFill>
                  <a:schemeClr val="bg1">
                    <a:lumMod val="95000"/>
                    <a:lumOff val="5000"/>
                  </a:schemeClr>
                </a:solidFill>
              </a:rPr>
              <a:t>Lacked a strong central government. the states acted completely independent of each other. acting for their best interest and not that of the states as a whole. </a:t>
            </a:r>
            <a:r>
              <a:rPr lang="en-US" dirty="0" smtClean="0"/>
              <a:t/>
            </a:r>
            <a:br>
              <a:rPr lang="en-US" dirty="0" smtClean="0"/>
            </a:br>
            <a:endParaRPr lang="en-US" dirty="0"/>
          </a:p>
        </p:txBody>
      </p:sp>
      <p:sp>
        <p:nvSpPr>
          <p:cNvPr id="3" name="Text Placeholder 2"/>
          <p:cNvSpPr>
            <a:spLocks noGrp="1"/>
          </p:cNvSpPr>
          <p:nvPr>
            <p:ph type="body" idx="1"/>
          </p:nvPr>
        </p:nvSpPr>
        <p:spPr>
          <a:xfrm>
            <a:off x="2286000" y="5562600"/>
            <a:ext cx="6172200" cy="819150"/>
          </a:xfrm>
        </p:spPr>
        <p:txBody>
          <a:bodyPr/>
          <a:lstStyle/>
          <a:p>
            <a:r>
              <a:rPr lang="en-US" dirty="0" smtClean="0"/>
              <a:t>The Articles of Confederation</a:t>
            </a:r>
          </a:p>
          <a:p>
            <a:r>
              <a:rPr lang="en-US" dirty="0" smtClean="0"/>
              <a:t>11.1.1</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0"/>
            <a:ext cx="6172200" cy="4949190"/>
          </a:xfrm>
        </p:spPr>
        <p:txBody>
          <a:bodyPr/>
          <a:lstStyle/>
          <a:p>
            <a:endParaRPr lang="en-US" dirty="0"/>
          </a:p>
        </p:txBody>
      </p:sp>
      <p:sp>
        <p:nvSpPr>
          <p:cNvPr id="3" name="Text Placeholder 2"/>
          <p:cNvSpPr>
            <a:spLocks noGrp="1"/>
          </p:cNvSpPr>
          <p:nvPr>
            <p:ph type="body" idx="1"/>
          </p:nvPr>
        </p:nvSpPr>
        <p:spPr/>
        <p:txBody>
          <a:bodyPr/>
          <a:lstStyle/>
          <a:p>
            <a:r>
              <a:rPr lang="en-US" dirty="0" smtClean="0"/>
              <a:t>The Great Compromise </a:t>
            </a:r>
            <a:endParaRPr lang="en-US" dirty="0"/>
          </a:p>
        </p:txBody>
      </p:sp>
      <p:pic>
        <p:nvPicPr>
          <p:cNvPr id="4" name="Picture 3" descr="great comp.jpg"/>
          <p:cNvPicPr>
            <a:picLocks noChangeAspect="1"/>
          </p:cNvPicPr>
          <p:nvPr/>
        </p:nvPicPr>
        <p:blipFill>
          <a:blip r:embed="rId2" cstate="print"/>
          <a:stretch>
            <a:fillRect/>
          </a:stretch>
        </p:blipFill>
        <p:spPr>
          <a:xfrm>
            <a:off x="0" y="0"/>
            <a:ext cx="9144000" cy="48768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0"/>
            <a:ext cx="6172200" cy="4949190"/>
          </a:xfrm>
        </p:spPr>
        <p:txBody>
          <a:bodyPr>
            <a:normAutofit/>
          </a:bodyPr>
          <a:lstStyle/>
          <a:p>
            <a:r>
              <a:rPr lang="en-US" dirty="0" smtClean="0"/>
              <a:t>The ideas of the Enlightenment influence the colonist political thought….they began to question the monarchy…. They wanted a new country and new government.</a:t>
            </a:r>
            <a:br>
              <a:rPr lang="en-US" dirty="0" smtClean="0"/>
            </a:br>
            <a:r>
              <a:rPr lang="en-US" dirty="0" smtClean="0"/>
              <a:t>They used Reason (what makes sense) to create a new life in the USA.</a:t>
            </a:r>
            <a:endParaRPr lang="en-US" dirty="0"/>
          </a:p>
        </p:txBody>
      </p:sp>
      <p:sp>
        <p:nvSpPr>
          <p:cNvPr id="3" name="Text Placeholder 2"/>
          <p:cNvSpPr>
            <a:spLocks noGrp="1"/>
          </p:cNvSpPr>
          <p:nvPr>
            <p:ph type="body" idx="1"/>
          </p:nvPr>
        </p:nvSpPr>
        <p:spPr/>
        <p:txBody>
          <a:bodyPr/>
          <a:lstStyle/>
          <a:p>
            <a:r>
              <a:rPr lang="en-US" dirty="0" smtClean="0"/>
              <a:t>Enlightenment</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228600"/>
            <a:ext cx="6172200" cy="4720590"/>
          </a:xfrm>
        </p:spPr>
        <p:txBody>
          <a:bodyPr>
            <a:normAutofit/>
          </a:bodyPr>
          <a:lstStyle/>
          <a:p>
            <a:r>
              <a:rPr lang="en-US" dirty="0" smtClean="0"/>
              <a:t>John </a:t>
            </a:r>
            <a:r>
              <a:rPr lang="en-US" dirty="0" smtClean="0"/>
              <a:t>Locke’s </a:t>
            </a:r>
            <a:r>
              <a:rPr lang="en-US" dirty="0" smtClean="0"/>
              <a:t>Ideas</a:t>
            </a:r>
            <a:br>
              <a:rPr lang="en-US" dirty="0" smtClean="0"/>
            </a:br>
            <a:r>
              <a:rPr lang="en-US" dirty="0" smtClean="0"/>
              <a:t/>
            </a:r>
            <a:br>
              <a:rPr lang="en-US" dirty="0" smtClean="0"/>
            </a:br>
            <a:r>
              <a:rPr lang="en-US" dirty="0" smtClean="0"/>
              <a:t>Natural rights cannot be taken away, they are given to you by God…..</a:t>
            </a:r>
            <a:br>
              <a:rPr lang="en-US" dirty="0" smtClean="0"/>
            </a:br>
            <a:r>
              <a:rPr lang="en-US" dirty="0" smtClean="0"/>
              <a:t/>
            </a:r>
            <a:br>
              <a:rPr lang="en-US" dirty="0" smtClean="0"/>
            </a:br>
            <a:r>
              <a:rPr lang="en-US" dirty="0" smtClean="0"/>
              <a:t>Life, Liberty, and the Pursuit of Happiness</a:t>
            </a:r>
            <a:endParaRPr lang="en-US" dirty="0"/>
          </a:p>
        </p:txBody>
      </p:sp>
      <p:sp>
        <p:nvSpPr>
          <p:cNvPr id="3" name="Text Placeholder 2"/>
          <p:cNvSpPr>
            <a:spLocks noGrp="1"/>
          </p:cNvSpPr>
          <p:nvPr>
            <p:ph type="body" idx="1"/>
          </p:nvPr>
        </p:nvSpPr>
        <p:spPr/>
        <p:txBody>
          <a:bodyPr/>
          <a:lstStyle/>
          <a:p>
            <a:r>
              <a:rPr lang="en-US" dirty="0" smtClean="0"/>
              <a:t>Natural Rights</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0"/>
            <a:ext cx="6172200" cy="4949190"/>
          </a:xfrm>
        </p:spPr>
        <p:txBody>
          <a:bodyPr>
            <a:normAutofit/>
          </a:bodyPr>
          <a:lstStyle/>
          <a:p>
            <a:r>
              <a:rPr lang="en-US" dirty="0" err="1" smtClean="0"/>
              <a:t>Montesquieu’s</a:t>
            </a:r>
            <a:r>
              <a:rPr lang="en-US" dirty="0" smtClean="0"/>
              <a:t> Ideas:</a:t>
            </a:r>
            <a:br>
              <a:rPr lang="en-US" dirty="0" smtClean="0"/>
            </a:br>
            <a:r>
              <a:rPr lang="en-US" dirty="0" smtClean="0"/>
              <a:t/>
            </a:r>
            <a:br>
              <a:rPr lang="en-US" dirty="0" smtClean="0"/>
            </a:br>
            <a:r>
              <a:rPr lang="en-US" dirty="0" smtClean="0"/>
              <a:t>A successful government required Separation of Powers.</a:t>
            </a:r>
            <a:br>
              <a:rPr lang="en-US" dirty="0" smtClean="0"/>
            </a:br>
            <a:r>
              <a:rPr lang="en-US" dirty="0" smtClean="0"/>
              <a:t/>
            </a:r>
            <a:br>
              <a:rPr lang="en-US" dirty="0" smtClean="0"/>
            </a:br>
            <a:endParaRPr lang="en-US" dirty="0"/>
          </a:p>
        </p:txBody>
      </p:sp>
      <p:sp>
        <p:nvSpPr>
          <p:cNvPr id="3" name="Text Placeholder 2"/>
          <p:cNvSpPr>
            <a:spLocks noGrp="1"/>
          </p:cNvSpPr>
          <p:nvPr>
            <p:ph type="body" idx="1"/>
          </p:nvPr>
        </p:nvSpPr>
        <p:spPr/>
        <p:txBody>
          <a:bodyPr/>
          <a:lstStyle/>
          <a:p>
            <a:r>
              <a:rPr lang="en-US" dirty="0" smtClean="0"/>
              <a:t>Separation of Powers </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Many citizens believed the constitution did not protect it’s people from the Government , so the Bill of Rights were added</a:t>
            </a:r>
            <a:endParaRPr lang="en-US" dirty="0"/>
          </a:p>
        </p:txBody>
      </p:sp>
      <p:sp>
        <p:nvSpPr>
          <p:cNvPr id="3" name="Text Placeholder 2"/>
          <p:cNvSpPr>
            <a:spLocks noGrp="1"/>
          </p:cNvSpPr>
          <p:nvPr>
            <p:ph type="body" idx="1"/>
          </p:nvPr>
        </p:nvSpPr>
        <p:spPr/>
        <p:txBody>
          <a:bodyPr/>
          <a:lstStyle/>
          <a:p>
            <a:r>
              <a:rPr lang="en-US" dirty="0" smtClean="0"/>
              <a:t>Bill of Rights</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City on a Hill Believers</a:t>
            </a:r>
            <a:br>
              <a:rPr lang="en-US" dirty="0" smtClean="0"/>
            </a:br>
            <a:r>
              <a:rPr lang="en-US" dirty="0" smtClean="0"/>
              <a:t/>
            </a:r>
            <a:br>
              <a:rPr lang="en-US" dirty="0" smtClean="0"/>
            </a:br>
            <a:r>
              <a:rPr lang="en-US" dirty="0" smtClean="0"/>
              <a:t>Gods plan for  his churches could be successfully realized in the American wilderness.</a:t>
            </a:r>
            <a:br>
              <a:rPr lang="en-US" dirty="0" smtClean="0"/>
            </a:br>
            <a:r>
              <a:rPr lang="en-US" dirty="0" smtClean="0"/>
              <a:t/>
            </a:r>
            <a:br>
              <a:rPr lang="en-US" dirty="0" smtClean="0"/>
            </a:br>
            <a:r>
              <a:rPr lang="en-US" dirty="0" smtClean="0"/>
              <a:t>Freedom to practice religion</a:t>
            </a:r>
            <a:br>
              <a:rPr lang="en-US" dirty="0" smtClean="0"/>
            </a:br>
            <a:r>
              <a:rPr lang="en-US" dirty="0" smtClean="0"/>
              <a:t/>
            </a:r>
            <a:br>
              <a:rPr lang="en-US" dirty="0" smtClean="0"/>
            </a:br>
            <a:r>
              <a:rPr lang="en-US" dirty="0" smtClean="0"/>
              <a:t>tolerance for all Christians</a:t>
            </a:r>
            <a:endParaRPr lang="en-US" dirty="0"/>
          </a:p>
        </p:txBody>
      </p:sp>
      <p:sp>
        <p:nvSpPr>
          <p:cNvPr id="3" name="Text Placeholder 2"/>
          <p:cNvSpPr>
            <a:spLocks noGrp="1"/>
          </p:cNvSpPr>
          <p:nvPr>
            <p:ph type="body" idx="1"/>
          </p:nvPr>
        </p:nvSpPr>
        <p:spPr/>
        <p:txBody>
          <a:bodyPr/>
          <a:lstStyle/>
          <a:p>
            <a:r>
              <a:rPr lang="en-US" dirty="0" smtClean="0"/>
              <a:t>Anyone not  part of a Jesus </a:t>
            </a:r>
            <a:r>
              <a:rPr lang="en-US" smtClean="0"/>
              <a:t>based religion </a:t>
            </a:r>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728</TotalTime>
  <Words>425</Words>
  <Application>Microsoft Office PowerPoint</Application>
  <PresentationFormat>On-screen Show (4:3)</PresentationFormat>
  <Paragraphs>62</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Oriel</vt:lpstr>
      <vt:lpstr>Cal. Standards Review BM 1 Q1</vt:lpstr>
      <vt:lpstr>The elastic clause gives the government “flexibility” when they are making decisions. It allows  congress to make laws to reflect changing conditions. The Louisiana Purchase is an example of the elastic clause.  Jefferson decided to purchase Louisiana because he felt uneasy about France and Spain having the power to block American trade access to the port of New Orleans.</vt:lpstr>
      <vt:lpstr>   The articles failed because they did not give enough power to the government to deal with emergency situations or taxes.   Lacked a strong central government. the states acted completely independent of each other. acting for their best interest and not that of the states as a whole.  </vt:lpstr>
      <vt:lpstr>Slide 4</vt:lpstr>
      <vt:lpstr>The ideas of the Enlightenment influence the colonist political thought….they began to question the monarchy…. They wanted a new country and new government. They used Reason (what makes sense) to create a new life in the USA.</vt:lpstr>
      <vt:lpstr>John Locke’s Ideas  Natural rights cannot be taken away, they are given to you by God…..  Life, Liberty, and the Pursuit of Happiness</vt:lpstr>
      <vt:lpstr>Montesquieu’s Ideas:  A successful government required Separation of Powers.  </vt:lpstr>
      <vt:lpstr>Many citizens believed the constitution did not protect it’s people from the Government , so the Bill of Rights were added</vt:lpstr>
      <vt:lpstr>City on a Hill Believers  Gods plan for  his churches could be successfully realized in the American wilderness.  Freedom to practice religion  tolerance for all Christians</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vector>
  </TitlesOfParts>
  <Company>Kern High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Review BM 1 Q1</dc:title>
  <dc:creator>alma_robledo</dc:creator>
  <cp:lastModifiedBy>alma_robledo</cp:lastModifiedBy>
  <cp:revision>44</cp:revision>
  <dcterms:created xsi:type="dcterms:W3CDTF">2010-09-15T16:21:30Z</dcterms:created>
  <dcterms:modified xsi:type="dcterms:W3CDTF">2010-09-20T20:25:43Z</dcterms:modified>
</cp:coreProperties>
</file>